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4"/>
  </p:notesMasterIdLst>
  <p:sldIdLst>
    <p:sldId id="266" r:id="rId5"/>
    <p:sldId id="290" r:id="rId6"/>
    <p:sldId id="291" r:id="rId7"/>
    <p:sldId id="302" r:id="rId8"/>
    <p:sldId id="270" r:id="rId9"/>
    <p:sldId id="273" r:id="rId10"/>
    <p:sldId id="283" r:id="rId11"/>
    <p:sldId id="285" r:id="rId12"/>
    <p:sldId id="286" r:id="rId13"/>
    <p:sldId id="287" r:id="rId14"/>
    <p:sldId id="289" r:id="rId15"/>
    <p:sldId id="292" r:id="rId16"/>
    <p:sldId id="303" r:id="rId17"/>
    <p:sldId id="294" r:id="rId18"/>
    <p:sldId id="295" r:id="rId19"/>
    <p:sldId id="296" r:id="rId20"/>
    <p:sldId id="297" r:id="rId21"/>
    <p:sldId id="298" r:id="rId22"/>
    <p:sldId id="299" r:id="rId23"/>
    <p:sldId id="305" r:id="rId24"/>
    <p:sldId id="300" r:id="rId25"/>
    <p:sldId id="301" r:id="rId26"/>
    <p:sldId id="308" r:id="rId27"/>
    <p:sldId id="313" r:id="rId28"/>
    <p:sldId id="318" r:id="rId29"/>
    <p:sldId id="319" r:id="rId30"/>
    <p:sldId id="320" r:id="rId31"/>
    <p:sldId id="321" r:id="rId32"/>
    <p:sldId id="317"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25" d="100"/>
          <a:sy n="125" d="100"/>
        </p:scale>
        <p:origin x="90" y="-21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11/27/2021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BA5BD7-F043-4D1B-AA17-CD412FC534DE}" type="slidenum">
              <a:rPr lang="en-US" smtClean="0"/>
              <a:t>5</a:t>
            </a:fld>
            <a:endParaRPr lang="en-US"/>
          </a:p>
        </p:txBody>
      </p:sp>
    </p:spTree>
    <p:extLst>
      <p:ext uri="{BB962C8B-B14F-4D97-AF65-F5344CB8AC3E}">
        <p14:creationId xmlns:p14="http://schemas.microsoft.com/office/powerpoint/2010/main" val="4117229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11/27/2021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11/27/2021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11/27/2021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11/27/2021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11/27/2021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11/27/2021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11/27/2021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11/27/2021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11/27/2021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11/27/2021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11/27/2021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11/27/2021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xmlns="" id="{56C94072-1B34-48FB-9A9C-5A9A0FFC8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xmlns="" id="{B38A25AE-7B44-4EC1-BC0C-CF0FFF036705}"/>
              </a:ext>
            </a:extLst>
          </p:cNvPr>
          <p:cNvPicPr>
            <a:picLocks noChangeAspect="1"/>
          </p:cNvPicPr>
          <p:nvPr/>
        </p:nvPicPr>
        <p:blipFill rotWithShape="1">
          <a:blip r:embed="rId2"/>
          <a:srcRect t="10000"/>
          <a:stretch/>
        </p:blipFill>
        <p:spPr>
          <a:xfrm>
            <a:off x="0" y="10"/>
            <a:ext cx="12191980" cy="6857990"/>
          </a:xfrm>
          <a:prstGeom prst="rect">
            <a:avLst/>
          </a:prstGeom>
        </p:spPr>
      </p:pic>
      <p:sp>
        <p:nvSpPr>
          <p:cNvPr id="52" name="Freeform: Shape 51">
            <a:extLst>
              <a:ext uri="{FF2B5EF4-FFF2-40B4-BE49-F238E27FC236}">
                <a16:creationId xmlns:a16="http://schemas.microsoft.com/office/drawing/2014/main" xmlns="" id="{A5019358-4900-4555-99FF-EF6AE90B8E3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xmlns="" id="{1D5941F3-0256-4E90-BBBC-5A6EDEB8E0A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E9347C47-EF1D-4B02-906B-219155AD8D0F}"/>
              </a:ext>
            </a:extLst>
          </p:cNvPr>
          <p:cNvSpPr>
            <a:spLocks noGrp="1"/>
          </p:cNvSpPr>
          <p:nvPr>
            <p:ph type="ctrTitle"/>
          </p:nvPr>
        </p:nvSpPr>
        <p:spPr>
          <a:xfrm>
            <a:off x="1629859" y="1769032"/>
            <a:ext cx="6427391" cy="647592"/>
          </a:xfrm>
        </p:spPr>
        <p:txBody>
          <a:bodyPr>
            <a:noAutofit/>
          </a:bodyPr>
          <a:lstStyle/>
          <a:p>
            <a:pPr algn="l"/>
            <a:r>
              <a:rPr lang="en-US" sz="3200" dirty="0">
                <a:solidFill>
                  <a:schemeClr val="bg1"/>
                </a:solidFill>
                <a:latin typeface="Times New Roman" panose="02020603050405020304" pitchFamily="18" charset="0"/>
                <a:cs typeface="Times New Roman" panose="02020603050405020304" pitchFamily="18" charset="0"/>
              </a:rPr>
              <a:t>Insurance Cost Prediction</a:t>
            </a:r>
            <a:br>
              <a:rPr lang="en-US" sz="3200" dirty="0">
                <a:solidFill>
                  <a:schemeClr val="bg1"/>
                </a:solidFill>
                <a:latin typeface="Times New Roman" panose="02020603050405020304" pitchFamily="18" charset="0"/>
                <a:cs typeface="Times New Roman" panose="02020603050405020304" pitchFamily="18" charset="0"/>
              </a:rPr>
            </a:br>
            <a:r>
              <a:rPr lang="en-US" sz="3200" dirty="0">
                <a:solidFill>
                  <a:schemeClr val="bg1"/>
                </a:solidFill>
                <a:latin typeface="Times New Roman" panose="02020603050405020304" pitchFamily="18" charset="0"/>
                <a:cs typeface="Times New Roman" panose="02020603050405020304" pitchFamily="18" charset="0"/>
              </a:rPr>
              <a:t/>
            </a:r>
            <a:br>
              <a:rPr lang="en-US" sz="3200" dirty="0">
                <a:solidFill>
                  <a:schemeClr val="bg1"/>
                </a:solidFill>
                <a:latin typeface="Times New Roman" panose="02020603050405020304" pitchFamily="18" charset="0"/>
                <a:cs typeface="Times New Roman" panose="02020603050405020304" pitchFamily="18" charset="0"/>
              </a:rPr>
            </a:br>
            <a:r>
              <a:rPr lang="en-US" sz="3200" dirty="0">
                <a:solidFill>
                  <a:schemeClr val="bg1"/>
                </a:solidFill>
                <a:latin typeface="Times New Roman" panose="02020603050405020304" pitchFamily="18" charset="0"/>
                <a:cs typeface="Times New Roman" panose="02020603050405020304" pitchFamily="18" charset="0"/>
              </a:rPr>
              <a:t/>
            </a:r>
            <a:br>
              <a:rPr lang="en-US" sz="3200" dirty="0">
                <a:solidFill>
                  <a:schemeClr val="bg1"/>
                </a:solidFill>
                <a:latin typeface="Times New Roman" panose="02020603050405020304" pitchFamily="18" charset="0"/>
                <a:cs typeface="Times New Roman" panose="02020603050405020304" pitchFamily="18" charset="0"/>
              </a:rPr>
            </a:br>
            <a:r>
              <a:rPr lang="en-US" sz="1800" dirty="0">
                <a:solidFill>
                  <a:schemeClr val="bg1"/>
                </a:solidFill>
                <a:latin typeface="Times New Roman" panose="02020603050405020304" pitchFamily="18" charset="0"/>
                <a:cs typeface="Times New Roman" panose="02020603050405020304" pitchFamily="18" charset="0"/>
              </a:rPr>
              <a:t>Group No: </a:t>
            </a:r>
            <a:r>
              <a:rPr lang="en-US" sz="1800" dirty="0" smtClean="0">
                <a:solidFill>
                  <a:schemeClr val="bg1"/>
                </a:solidFill>
                <a:latin typeface="Times New Roman" panose="02020603050405020304" pitchFamily="18" charset="0"/>
                <a:cs typeface="Times New Roman" panose="02020603050405020304" pitchFamily="18" charset="0"/>
              </a:rPr>
              <a:t>29</a:t>
            </a:r>
            <a:endParaRPr lang="en-US" sz="3200" dirty="0">
              <a:solidFill>
                <a:schemeClr val="bg1"/>
              </a:solidFill>
            </a:endParaRPr>
          </a:p>
        </p:txBody>
      </p:sp>
      <p:sp>
        <p:nvSpPr>
          <p:cNvPr id="3" name="Subtitle 2">
            <a:extLst>
              <a:ext uri="{FF2B5EF4-FFF2-40B4-BE49-F238E27FC236}">
                <a16:creationId xmlns:a16="http://schemas.microsoft.com/office/drawing/2014/main" xmlns="" id="{36A0527F-C5FD-4E9B-9F21-5D1FBA31314B}"/>
              </a:ext>
            </a:extLst>
          </p:cNvPr>
          <p:cNvSpPr>
            <a:spLocks noGrp="1"/>
          </p:cNvSpPr>
          <p:nvPr>
            <p:ph type="subTitle" idx="1"/>
          </p:nvPr>
        </p:nvSpPr>
        <p:spPr>
          <a:xfrm>
            <a:off x="6095990" y="4302399"/>
            <a:ext cx="5268177" cy="1034926"/>
          </a:xfrm>
        </p:spPr>
        <p:txBody>
          <a:bodyPr>
            <a:normAutofit fontScale="25000" lnSpcReduction="20000"/>
          </a:bodyPr>
          <a:lstStyle/>
          <a:p>
            <a:pPr algn="l">
              <a:spcAft>
                <a:spcPts val="600"/>
              </a:spcAft>
            </a:pPr>
            <a:r>
              <a:rPr lang="en-US" sz="7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Multiple Linear Regression</a:t>
            </a:r>
          </a:p>
          <a:p>
            <a:pPr algn="l">
              <a:spcAft>
                <a:spcPts val="600"/>
              </a:spcAft>
            </a:pPr>
            <a:r>
              <a:rPr lang="en-US" sz="7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Random Forest Regression</a:t>
            </a:r>
          </a:p>
          <a:p>
            <a:pPr algn="l">
              <a:spcAft>
                <a:spcPts val="600"/>
              </a:spcAft>
            </a:pPr>
            <a:r>
              <a:rPr lang="en-US" sz="7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MLR with </a:t>
            </a:r>
            <a:r>
              <a:rPr lang="en-US" sz="7200" dirty="0" smtClean="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PCA</a:t>
            </a:r>
          </a:p>
          <a:p>
            <a:pPr algn="l">
              <a:spcAft>
                <a:spcPts val="600"/>
              </a:spcAft>
            </a:pPr>
            <a:r>
              <a:rPr lang="en-US" sz="7200" dirty="0" smtClean="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RFR with PCA</a:t>
            </a:r>
            <a:endParaRPr lang="en-US" sz="7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l">
              <a:spcAft>
                <a:spcPts val="600"/>
              </a:spcAft>
            </a:pPr>
            <a:endParaRPr lang="en-US" sz="28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l">
              <a:spcAft>
                <a:spcPts val="600"/>
              </a:spcAft>
            </a:pPr>
            <a:endParaRPr lang="en-US" sz="1800" dirty="0">
              <a:solidFill>
                <a:schemeClr val="bg1"/>
              </a:solidFill>
            </a:endParaRPr>
          </a:p>
        </p:txBody>
      </p:sp>
      <p:sp>
        <p:nvSpPr>
          <p:cNvPr id="8" name="Subtitle 2">
            <a:extLst>
              <a:ext uri="{FF2B5EF4-FFF2-40B4-BE49-F238E27FC236}">
                <a16:creationId xmlns:a16="http://schemas.microsoft.com/office/drawing/2014/main" xmlns="" id="{F8991559-2C14-4B12-9A1B-C3DF1DC59034}"/>
              </a:ext>
            </a:extLst>
          </p:cNvPr>
          <p:cNvSpPr txBox="1">
            <a:spLocks/>
          </p:cNvSpPr>
          <p:nvPr/>
        </p:nvSpPr>
        <p:spPr>
          <a:xfrm>
            <a:off x="9557891" y="5095365"/>
            <a:ext cx="5268177" cy="1034926"/>
          </a:xfrm>
          <a:prstGeom prst="rect">
            <a:avLst/>
          </a:prstGeom>
        </p:spPr>
        <p:txBody>
          <a:bodyPr vert="horz" lIns="91440" tIns="45720" rIns="91440" bIns="45720" rtlCol="0">
            <a:no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endParaRPr lang="en-IN" sz="1800" dirty="0"/>
          </a:p>
          <a:p>
            <a:pPr algn="l"/>
            <a:r>
              <a:rPr lang="en-IN" sz="1800" dirty="0">
                <a:solidFill>
                  <a:schemeClr val="bg1"/>
                </a:solidFill>
                <a:latin typeface="Times New Roman" panose="02020603050405020304" pitchFamily="18" charset="0"/>
                <a:cs typeface="Times New Roman" panose="02020603050405020304" pitchFamily="18" charset="0"/>
              </a:rPr>
              <a:t>Shreya </a:t>
            </a:r>
            <a:r>
              <a:rPr lang="en-IN" sz="1800" dirty="0" err="1">
                <a:solidFill>
                  <a:schemeClr val="bg1"/>
                </a:solidFill>
                <a:latin typeface="Times New Roman" panose="02020603050405020304" pitchFamily="18" charset="0"/>
                <a:cs typeface="Times New Roman" panose="02020603050405020304" pitchFamily="18" charset="0"/>
              </a:rPr>
              <a:t>Naik</a:t>
            </a:r>
            <a:r>
              <a:rPr lang="en-IN" sz="1800" dirty="0">
                <a:solidFill>
                  <a:schemeClr val="bg1"/>
                </a:solidFill>
                <a:latin typeface="Times New Roman" panose="02020603050405020304" pitchFamily="18" charset="0"/>
                <a:cs typeface="Times New Roman" panose="02020603050405020304" pitchFamily="18" charset="0"/>
              </a:rPr>
              <a:t> </a:t>
            </a:r>
            <a:endParaRPr lang="en-IN" sz="1800" dirty="0" smtClean="0">
              <a:solidFill>
                <a:schemeClr val="bg1"/>
              </a:solidFill>
              <a:latin typeface="Times New Roman" panose="02020603050405020304" pitchFamily="18" charset="0"/>
              <a:cs typeface="Times New Roman" panose="02020603050405020304" pitchFamily="18" charset="0"/>
            </a:endParaRPr>
          </a:p>
          <a:p>
            <a:pPr algn="l"/>
            <a:r>
              <a:rPr lang="en-IN" sz="1800" dirty="0" smtClean="0">
                <a:solidFill>
                  <a:schemeClr val="bg1"/>
                </a:solidFill>
                <a:latin typeface="Times New Roman" panose="02020603050405020304" pitchFamily="18" charset="0"/>
                <a:cs typeface="Times New Roman" panose="02020603050405020304" pitchFamily="18" charset="0"/>
              </a:rPr>
              <a:t>Shubham </a:t>
            </a:r>
            <a:r>
              <a:rPr lang="en-IN" sz="1800" dirty="0">
                <a:solidFill>
                  <a:schemeClr val="bg1"/>
                </a:solidFill>
                <a:latin typeface="Times New Roman" panose="02020603050405020304" pitchFamily="18" charset="0"/>
                <a:cs typeface="Times New Roman" panose="02020603050405020304" pitchFamily="18" charset="0"/>
              </a:rPr>
              <a:t>Chavan </a:t>
            </a:r>
          </a:p>
          <a:p>
            <a:pPr algn="l"/>
            <a:r>
              <a:rPr lang="en-IN" sz="1800" dirty="0" err="1">
                <a:solidFill>
                  <a:schemeClr val="bg1"/>
                </a:solidFill>
                <a:latin typeface="Times New Roman" panose="02020603050405020304" pitchFamily="18" charset="0"/>
                <a:cs typeface="Times New Roman" panose="02020603050405020304" pitchFamily="18" charset="0"/>
              </a:rPr>
              <a:t>Vasundhara</a:t>
            </a:r>
            <a:r>
              <a:rPr lang="en-IN" sz="1800" dirty="0">
                <a:solidFill>
                  <a:schemeClr val="bg1"/>
                </a:solidFill>
                <a:latin typeface="Times New Roman" panose="02020603050405020304" pitchFamily="18" charset="0"/>
                <a:cs typeface="Times New Roman" panose="02020603050405020304" pitchFamily="18" charset="0"/>
              </a:rPr>
              <a:t> </a:t>
            </a:r>
            <a:r>
              <a:rPr lang="en-IN" sz="1800" dirty="0" err="1">
                <a:solidFill>
                  <a:schemeClr val="bg1"/>
                </a:solidFill>
                <a:latin typeface="Times New Roman" panose="02020603050405020304" pitchFamily="18" charset="0"/>
                <a:cs typeface="Times New Roman" panose="02020603050405020304" pitchFamily="18" charset="0"/>
              </a:rPr>
              <a:t>Chilakala</a:t>
            </a:r>
            <a:r>
              <a:rPr lang="en-IN" sz="1800" dirty="0">
                <a:solidFill>
                  <a:schemeClr val="bg1"/>
                </a:solidFill>
                <a:latin typeface="Times New Roman" panose="02020603050405020304" pitchFamily="18" charset="0"/>
                <a:cs typeface="Times New Roman" panose="02020603050405020304" pitchFamily="18" charset="0"/>
              </a:rPr>
              <a:t> </a:t>
            </a:r>
          </a:p>
          <a:p>
            <a:pPr algn="l"/>
            <a:r>
              <a:rPr lang="en-IN" sz="1800" dirty="0" err="1" smtClean="0">
                <a:solidFill>
                  <a:schemeClr val="bg1"/>
                </a:solidFill>
                <a:latin typeface="Times New Roman" panose="02020603050405020304" pitchFamily="18" charset="0"/>
                <a:cs typeface="Times New Roman" panose="02020603050405020304" pitchFamily="18" charset="0"/>
              </a:rPr>
              <a:t>Jayesh</a:t>
            </a:r>
            <a:r>
              <a:rPr lang="en-IN" sz="1800" dirty="0" smtClean="0">
                <a:solidFill>
                  <a:schemeClr val="bg1"/>
                </a:solidFill>
                <a:latin typeface="Times New Roman" panose="02020603050405020304" pitchFamily="18" charset="0"/>
                <a:cs typeface="Times New Roman" panose="02020603050405020304" pitchFamily="18" charset="0"/>
              </a:rPr>
              <a:t> </a:t>
            </a:r>
            <a:r>
              <a:rPr lang="en-IN" sz="1800" dirty="0" err="1">
                <a:solidFill>
                  <a:schemeClr val="bg1"/>
                </a:solidFill>
                <a:latin typeface="Times New Roman" panose="02020603050405020304" pitchFamily="18" charset="0"/>
                <a:cs typeface="Times New Roman" panose="02020603050405020304" pitchFamily="18" charset="0"/>
              </a:rPr>
              <a:t>Raikwar</a:t>
            </a:r>
            <a:r>
              <a:rPr lang="en-IN" sz="1800" dirty="0">
                <a:solidFill>
                  <a:schemeClr val="bg1"/>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11C2B9-5B03-4E37-A7FB-6E21415BD8E1}"/>
              </a:ext>
            </a:extLst>
          </p:cNvPr>
          <p:cNvSpPr>
            <a:spLocks noGrp="1"/>
          </p:cNvSpPr>
          <p:nvPr>
            <p:ph type="title"/>
          </p:nvPr>
        </p:nvSpPr>
        <p:spPr>
          <a:xfrm>
            <a:off x="1206253" y="692696"/>
            <a:ext cx="10360501" cy="864096"/>
          </a:xfrm>
        </p:spPr>
        <p:txBody>
          <a:bodyPr/>
          <a:lstStyle/>
          <a:p>
            <a:pPr algn="ctr"/>
            <a:r>
              <a:rPr lang="en-IN" b="1"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Prediction on training data and testing data</a:t>
            </a:r>
            <a:endParaRPr lang="en-IN" dirty="0"/>
          </a:p>
        </p:txBody>
      </p:sp>
      <p:sp>
        <p:nvSpPr>
          <p:cNvPr id="3" name="Content Placeholder 2">
            <a:extLst>
              <a:ext uri="{FF2B5EF4-FFF2-40B4-BE49-F238E27FC236}">
                <a16:creationId xmlns:a16="http://schemas.microsoft.com/office/drawing/2014/main" xmlns="" id="{5D1D0741-3D49-454E-BF72-10D919318776}"/>
              </a:ext>
            </a:extLst>
          </p:cNvPr>
          <p:cNvSpPr>
            <a:spLocks noGrp="1"/>
          </p:cNvSpPr>
          <p:nvPr>
            <p:ph idx="1"/>
          </p:nvPr>
        </p:nvSpPr>
        <p:spPr>
          <a:xfrm>
            <a:off x="1181041" y="2132856"/>
            <a:ext cx="10360501" cy="4462272"/>
          </a:xfrm>
        </p:spPr>
        <p:txBody>
          <a:bodyPr/>
          <a:lstStyle/>
          <a:p>
            <a:r>
              <a:rPr lang="en-IN" dirty="0">
                <a:latin typeface="Times New Roman" panose="02020603050405020304" pitchFamily="18" charset="0"/>
                <a:cs typeface="Times New Roman" panose="02020603050405020304" pitchFamily="18" charset="0"/>
              </a:rPr>
              <a:t>After splitting the data in training and testing , the data loaded the linear regression model as regressor = </a:t>
            </a:r>
            <a:r>
              <a:rPr lang="en-IN" dirty="0" err="1">
                <a:latin typeface="Times New Roman" panose="02020603050405020304" pitchFamily="18" charset="0"/>
                <a:cs typeface="Times New Roman" panose="02020603050405020304" pitchFamily="18" charset="0"/>
              </a:rPr>
              <a:t>LinearRegression</a:t>
            </a:r>
            <a:r>
              <a:rPr lang="en-IN" dirty="0">
                <a:latin typeface="Times New Roman" panose="02020603050405020304" pitchFamily="18" charset="0"/>
                <a:cs typeface="Times New Roman" panose="02020603050405020304" pitchFamily="18" charset="0"/>
              </a:rPr>
              <a:t>() and fitted the training data into it.</a:t>
            </a:r>
          </a:p>
          <a:p>
            <a:r>
              <a:rPr lang="en-IN" dirty="0">
                <a:latin typeface="Times New Roman" panose="02020603050405020304" pitchFamily="18" charset="0"/>
                <a:cs typeface="Times New Roman" panose="02020603050405020304" pitchFamily="18" charset="0"/>
              </a:rPr>
              <a:t>After that the predictions are made on training data and testing data </a:t>
            </a:r>
          </a:p>
          <a:p>
            <a:r>
              <a:rPr lang="en-IN" dirty="0">
                <a:latin typeface="Times New Roman" panose="02020603050405020304" pitchFamily="18" charset="0"/>
                <a:cs typeface="Times New Roman" panose="02020603050405020304" pitchFamily="18" charset="0"/>
              </a:rPr>
              <a:t>And in </a:t>
            </a:r>
            <a:r>
              <a:rPr lang="en-US" dirty="0">
                <a:latin typeface="Times New Roman" panose="02020603050405020304" pitchFamily="18" charset="0"/>
                <a:cs typeface="Times New Roman" panose="02020603050405020304" pitchFamily="18" charset="0"/>
              </a:rPr>
              <a:t>t</a:t>
            </a:r>
            <a:r>
              <a:rPr lang="en-US" b="0" i="0" dirty="0">
                <a:effectLst/>
                <a:latin typeface="Times New Roman" panose="02020603050405020304" pitchFamily="18" charset="0"/>
                <a:cs typeface="Times New Roman" panose="02020603050405020304" pitchFamily="18" charset="0"/>
              </a:rPr>
              <a:t>he final step the performance evaluation of the algorithm is done using the </a:t>
            </a:r>
            <a:r>
              <a:rPr lang="en-IN" b="0" i="0" dirty="0">
                <a:effectLst/>
                <a:latin typeface="Times New Roman" panose="02020603050405020304" pitchFamily="18" charset="0"/>
                <a:cs typeface="Times New Roman" panose="02020603050405020304" pitchFamily="18" charset="0"/>
              </a:rPr>
              <a:t>evaluation metrics R-squared value and MSE value for the both training data and testing data</a:t>
            </a:r>
            <a:r>
              <a:rPr lang="en-US" b="0" i="0" dirty="0">
                <a:effectLst/>
                <a:latin typeface="Times New Roman" panose="02020603050405020304" pitchFamily="18" charset="0"/>
                <a:cs typeface="Times New Roman" panose="02020603050405020304" pitchFamily="18" charset="0"/>
              </a:rPr>
              <a:t>.</a:t>
            </a:r>
          </a:p>
          <a:p>
            <a:pPr marL="0" indent="0">
              <a:buNone/>
            </a:pPr>
            <a:endParaRPr lang="en-IN" baseline="300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0" indent="0">
              <a:buNone/>
            </a:pPr>
            <a:endParaRPr lang="en-IN" baseline="300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3196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D5F466-7D0A-4994-AA24-0A3A9BB02950}"/>
              </a:ext>
            </a:extLst>
          </p:cNvPr>
          <p:cNvSpPr>
            <a:spLocks noGrp="1"/>
          </p:cNvSpPr>
          <p:nvPr>
            <p:ph type="title"/>
          </p:nvPr>
        </p:nvSpPr>
        <p:spPr>
          <a:xfrm>
            <a:off x="915750" y="332657"/>
            <a:ext cx="10360501" cy="1223963"/>
          </a:xfrm>
        </p:spPr>
        <p:txBody>
          <a:bodyPr/>
          <a:lstStyle/>
          <a:p>
            <a:pPr algn="ctr"/>
            <a:r>
              <a:rPr lang="en-IN" b="1"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 Predictive System </a:t>
            </a:r>
          </a:p>
        </p:txBody>
      </p:sp>
      <p:sp>
        <p:nvSpPr>
          <p:cNvPr id="3" name="Content Placeholder 2">
            <a:extLst>
              <a:ext uri="{FF2B5EF4-FFF2-40B4-BE49-F238E27FC236}">
                <a16:creationId xmlns:a16="http://schemas.microsoft.com/office/drawing/2014/main" xmlns="" id="{0C8206B5-8870-488F-A43D-B487C4EAEB70}"/>
              </a:ext>
            </a:extLst>
          </p:cNvPr>
          <p:cNvSpPr>
            <a:spLocks noGrp="1"/>
          </p:cNvSpPr>
          <p:nvPr>
            <p:ph idx="1"/>
          </p:nvPr>
        </p:nvSpPr>
        <p:spPr>
          <a:xfrm>
            <a:off x="1271465" y="2063072"/>
            <a:ext cx="10360501" cy="4462272"/>
          </a:xfrm>
        </p:spPr>
        <p:txBody>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last, we have builded the predictive system.</a:t>
            </a:r>
          </a:p>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This system takes the details of customer like Age, BMI, Gender, Region, etc as an input and based on the previous Dataset it Predicts the suitable amount of insurance for that person</a:t>
            </a:r>
            <a:r>
              <a:rPr lang="en-IN" dirty="0"/>
              <a:t>. </a:t>
            </a:r>
          </a:p>
          <a:p>
            <a:pPr marL="0" indent="0">
              <a:buNone/>
            </a:pPr>
            <a:endParaRPr lang="en-IN" dirty="0"/>
          </a:p>
        </p:txBody>
      </p:sp>
    </p:spTree>
    <p:extLst>
      <p:ext uri="{BB962C8B-B14F-4D97-AF65-F5344CB8AC3E}">
        <p14:creationId xmlns:p14="http://schemas.microsoft.com/office/powerpoint/2010/main" val="303536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BB57B88-813D-417A-9C98-E53601DE8C01}"/>
              </a:ext>
            </a:extLst>
          </p:cNvPr>
          <p:cNvSpPr>
            <a:spLocks noGrp="1"/>
          </p:cNvSpPr>
          <p:nvPr>
            <p:ph type="title"/>
          </p:nvPr>
        </p:nvSpPr>
        <p:spPr>
          <a:xfrm>
            <a:off x="2021681" y="2988468"/>
            <a:ext cx="8148638" cy="881063"/>
          </a:xfrm>
        </p:spPr>
        <p:txBody>
          <a:bodyPr>
            <a:noAutofit/>
          </a:bodyPr>
          <a:lstStyle/>
          <a:p>
            <a:r>
              <a:rPr lang="en-US" sz="5400" dirty="0"/>
              <a:t>Random Forest Regression</a:t>
            </a:r>
          </a:p>
        </p:txBody>
      </p:sp>
    </p:spTree>
    <p:extLst>
      <p:ext uri="{BB962C8B-B14F-4D97-AF65-F5344CB8AC3E}">
        <p14:creationId xmlns:p14="http://schemas.microsoft.com/office/powerpoint/2010/main" val="2319816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8F4A6DA-1141-45AC-9A63-5842E24CDDFD}"/>
              </a:ext>
            </a:extLst>
          </p:cNvPr>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Random Forest Regression</a:t>
            </a: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E7A1CD82-E537-454F-A5F8-C8749642FE42}"/>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Random Forest Regression is a supervised learning algorithm that uses ensemble learning method for regression.</a:t>
            </a:r>
          </a:p>
          <a:p>
            <a:r>
              <a:rPr lang="en-US" dirty="0">
                <a:latin typeface="Times New Roman" panose="02020603050405020304" pitchFamily="18" charset="0"/>
                <a:cs typeface="Times New Roman" panose="02020603050405020304" pitchFamily="18" charset="0"/>
              </a:rPr>
              <a:t> Ensemble learning method is a technique that combines predictions from multiple machine learning algorithms to make a more accurate prediction than a single model.</a:t>
            </a:r>
          </a:p>
          <a:p>
            <a:r>
              <a:rPr lang="en-US" dirty="0">
                <a:latin typeface="Times New Roman" panose="02020603050405020304" pitchFamily="18" charset="0"/>
                <a:cs typeface="Times New Roman" panose="02020603050405020304" pitchFamily="18" charset="0"/>
              </a:rPr>
              <a:t> A Random Forest Regression model is powerful and accurate. It usually performs great on many problems, including features with non-linear relationships. </a:t>
            </a:r>
          </a:p>
        </p:txBody>
      </p:sp>
    </p:spTree>
    <p:extLst>
      <p:ext uri="{BB962C8B-B14F-4D97-AF65-F5344CB8AC3E}">
        <p14:creationId xmlns:p14="http://schemas.microsoft.com/office/powerpoint/2010/main" val="402656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2D3290-6A23-4DCC-A85C-74B38AB984AB}"/>
              </a:ext>
            </a:extLst>
          </p:cNvPr>
          <p:cNvSpPr>
            <a:spLocks noGrp="1"/>
          </p:cNvSpPr>
          <p:nvPr>
            <p:ph type="title"/>
          </p:nvPr>
        </p:nvSpPr>
        <p:spPr>
          <a:xfrm>
            <a:off x="1415480" y="596904"/>
            <a:ext cx="3990553" cy="781662"/>
          </a:xfrm>
        </p:spPr>
        <p:txBody>
          <a:bodyPr>
            <a:normAutofit/>
          </a:bodyPr>
          <a:lstStyle/>
          <a:p>
            <a:pPr algn="ctr"/>
            <a:r>
              <a:rPr lang="en-IN" sz="3200" b="1" u="sng" dirty="0">
                <a:latin typeface="Times New Roman" panose="02020603050405020304" pitchFamily="18" charset="0"/>
                <a:cs typeface="Times New Roman" panose="02020603050405020304" pitchFamily="18" charset="0"/>
              </a:rPr>
              <a:t>Dataset Used</a:t>
            </a:r>
          </a:p>
        </p:txBody>
      </p:sp>
      <p:graphicFrame>
        <p:nvGraphicFramePr>
          <p:cNvPr id="3" name="Table 3">
            <a:extLst>
              <a:ext uri="{FF2B5EF4-FFF2-40B4-BE49-F238E27FC236}">
                <a16:creationId xmlns:a16="http://schemas.microsoft.com/office/drawing/2014/main" xmlns="" id="{7876F7CB-3AA5-4248-A08D-7DB346704397}"/>
              </a:ext>
            </a:extLst>
          </p:cNvPr>
          <p:cNvGraphicFramePr>
            <a:graphicFrameLocks noGrp="1"/>
          </p:cNvGraphicFramePr>
          <p:nvPr>
            <p:extLst>
              <p:ext uri="{D42A27DB-BD31-4B8C-83A1-F6EECF244321}">
                <p14:modId xmlns:p14="http://schemas.microsoft.com/office/powerpoint/2010/main" val="3329000692"/>
              </p:ext>
            </p:extLst>
          </p:nvPr>
        </p:nvGraphicFramePr>
        <p:xfrm>
          <a:off x="1569021" y="1936002"/>
          <a:ext cx="9577064" cy="4515594"/>
        </p:xfrm>
        <a:graphic>
          <a:graphicData uri="http://schemas.openxmlformats.org/drawingml/2006/table">
            <a:tbl>
              <a:tblPr firstRow="1" bandRow="1">
                <a:effectLst/>
                <a:tableStyleId>{69012ECD-51FC-41F1-AA8D-1B2483CD663E}</a:tableStyleId>
              </a:tblPr>
              <a:tblGrid>
                <a:gridCol w="2736304">
                  <a:extLst>
                    <a:ext uri="{9D8B030D-6E8A-4147-A177-3AD203B41FA5}">
                      <a16:colId xmlns:a16="http://schemas.microsoft.com/office/drawing/2014/main" xmlns="" val="1693742030"/>
                    </a:ext>
                  </a:extLst>
                </a:gridCol>
                <a:gridCol w="6840760">
                  <a:extLst>
                    <a:ext uri="{9D8B030D-6E8A-4147-A177-3AD203B41FA5}">
                      <a16:colId xmlns:a16="http://schemas.microsoft.com/office/drawing/2014/main" xmlns="" val="703282473"/>
                    </a:ext>
                  </a:extLst>
                </a:gridCol>
              </a:tblGrid>
              <a:tr h="483141">
                <a:tc>
                  <a:txBody>
                    <a:bodyPr/>
                    <a:lstStyle/>
                    <a:p>
                      <a:r>
                        <a:rPr lang="en-IN" sz="2400" i="0" u="none" dirty="0">
                          <a:effectLst/>
                          <a:latin typeface="Times New Roman" panose="02020603050405020304" pitchFamily="18" charset="0"/>
                          <a:cs typeface="Times New Roman" panose="02020603050405020304" pitchFamily="18" charset="0"/>
                        </a:rPr>
                        <a:t>Name</a:t>
                      </a:r>
                      <a:endParaRPr lang="en-IN" sz="2800" i="0" u="none" dirty="0">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400" i="0" dirty="0">
                          <a:effectLst/>
                          <a:latin typeface="Times New Roman" panose="02020603050405020304" pitchFamily="18" charset="0"/>
                          <a:cs typeface="Times New Roman" panose="02020603050405020304" pitchFamily="18" charset="0"/>
                        </a:rPr>
                        <a:t>Description</a:t>
                      </a:r>
                      <a:endParaRPr lang="en-IN" sz="2800" i="0" dirty="0">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655356258"/>
                  </a:ext>
                </a:extLst>
              </a:tr>
              <a:tr h="493683">
                <a:tc>
                  <a:txBody>
                    <a:bodyPr/>
                    <a:lstStyle/>
                    <a:p>
                      <a:r>
                        <a:rPr lang="en-IN" u="none" dirty="0">
                          <a:effectLst/>
                          <a:latin typeface="Times New Roman" panose="02020603050405020304" pitchFamily="18" charset="0"/>
                          <a:cs typeface="Times New Roman" panose="02020603050405020304" pitchFamily="18" charset="0"/>
                        </a:rPr>
                        <a:t>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Age of the client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626590574"/>
                  </a:ext>
                </a:extLst>
              </a:tr>
              <a:tr h="493683">
                <a:tc>
                  <a:txBody>
                    <a:bodyPr/>
                    <a:lstStyle/>
                    <a:p>
                      <a:r>
                        <a:rPr lang="en-IN" u="none" dirty="0">
                          <a:effectLst/>
                          <a:latin typeface="Times New Roman" panose="02020603050405020304" pitchFamily="18" charset="0"/>
                          <a:cs typeface="Times New Roman" panose="02020603050405020304" pitchFamily="18" charset="0"/>
                        </a:rPr>
                        <a:t>BMI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Body Mass Index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710136471"/>
                  </a:ext>
                </a:extLst>
              </a:tr>
              <a:tr h="523037">
                <a:tc>
                  <a:txBody>
                    <a:bodyPr/>
                    <a:lstStyle/>
                    <a:p>
                      <a:r>
                        <a:rPr lang="en-IN" u="none" dirty="0">
                          <a:effectLst/>
                          <a:latin typeface="Times New Roman" panose="02020603050405020304" pitchFamily="18" charset="0"/>
                          <a:cs typeface="Times New Roman" panose="02020603050405020304" pitchFamily="18" charset="0"/>
                        </a:rPr>
                        <a:t>Children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Number of children the client have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552816460"/>
                  </a:ext>
                </a:extLst>
              </a:tr>
              <a:tr h="493683">
                <a:tc>
                  <a:txBody>
                    <a:bodyPr/>
                    <a:lstStyle/>
                    <a:p>
                      <a:r>
                        <a:rPr lang="en-IN" u="none" dirty="0">
                          <a:effectLst/>
                          <a:latin typeface="Times New Roman" panose="02020603050405020304" pitchFamily="18" charset="0"/>
                          <a:cs typeface="Times New Roman" panose="02020603050405020304" pitchFamily="18" charset="0"/>
                        </a:rPr>
                        <a:t>Gender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Male / Female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172817236"/>
                  </a:ext>
                </a:extLst>
              </a:tr>
              <a:tr h="493683">
                <a:tc>
                  <a:txBody>
                    <a:bodyPr/>
                    <a:lstStyle/>
                    <a:p>
                      <a:r>
                        <a:rPr lang="en-IN" u="none" dirty="0">
                          <a:effectLst/>
                          <a:latin typeface="Times New Roman" panose="02020603050405020304" pitchFamily="18" charset="0"/>
                          <a:cs typeface="Times New Roman" panose="02020603050405020304" pitchFamily="18" charset="0"/>
                        </a:rPr>
                        <a:t>Smoker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Whether a client is smoker or not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942825112"/>
                  </a:ext>
                </a:extLst>
              </a:tr>
              <a:tr h="767342">
                <a:tc>
                  <a:txBody>
                    <a:bodyPr/>
                    <a:lstStyle/>
                    <a:p>
                      <a:r>
                        <a:rPr lang="en-IN" u="none" dirty="0">
                          <a:effectLst/>
                          <a:latin typeface="Times New Roman" panose="02020603050405020304" pitchFamily="18" charset="0"/>
                          <a:cs typeface="Times New Roman" panose="02020603050405020304" pitchFamily="18" charset="0"/>
                        </a:rPr>
                        <a:t>Region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Where the client lives southwest, southeast, northwest, northeast.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990933340"/>
                  </a:ext>
                </a:extLst>
              </a:tr>
              <a:tr h="767342">
                <a:tc>
                  <a:txBody>
                    <a:bodyPr/>
                    <a:lstStyle/>
                    <a:p>
                      <a:r>
                        <a:rPr lang="en-IN" u="none" dirty="0">
                          <a:effectLst/>
                          <a:latin typeface="Times New Roman" panose="02020603050405020304" pitchFamily="18" charset="0"/>
                          <a:cs typeface="Times New Roman" panose="02020603050405020304" pitchFamily="18" charset="0"/>
                        </a:rPr>
                        <a:t>Charges (target variable)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Insurance cost for the client to pay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4145813145"/>
                  </a:ext>
                </a:extLst>
              </a:tr>
            </a:tbl>
          </a:graphicData>
        </a:graphic>
      </p:graphicFrame>
      <p:sp>
        <p:nvSpPr>
          <p:cNvPr id="4" name="TextBox 3">
            <a:extLst>
              <a:ext uri="{FF2B5EF4-FFF2-40B4-BE49-F238E27FC236}">
                <a16:creationId xmlns:a16="http://schemas.microsoft.com/office/drawing/2014/main" xmlns="" id="{83019B6B-C6A0-4086-B645-545D1D76019B}"/>
              </a:ext>
            </a:extLst>
          </p:cNvPr>
          <p:cNvSpPr txBox="1"/>
          <p:nvPr/>
        </p:nvSpPr>
        <p:spPr>
          <a:xfrm>
            <a:off x="1415480" y="1268761"/>
            <a:ext cx="7056784" cy="892552"/>
          </a:xfrm>
          <a:prstGeom prst="rect">
            <a:avLst/>
          </a:prstGeom>
          <a:noFill/>
        </p:spPr>
        <p:txBody>
          <a:bodyPr wrap="square" rtlCol="0">
            <a:spAutoFit/>
          </a:bodyPr>
          <a:lstStyle/>
          <a:p>
            <a:pPr marL="457200" indent="-457200">
              <a:buFont typeface="Wingdings" panose="05000000000000000000" pitchFamily="2" charset="2"/>
              <a:buChar char="§"/>
            </a:pPr>
            <a:r>
              <a:rPr lang="en-US" sz="2400" dirty="0">
                <a:effectLst>
                  <a:outerShdw blurRad="38100" dist="38100" dir="2700000" algn="tl">
                    <a:srgbClr val="000000">
                      <a:alpha val="43137"/>
                    </a:srgbClr>
                  </a:outerShdw>
                </a:effectLst>
              </a:rPr>
              <a:t>The data set includes seven attributes.</a:t>
            </a:r>
          </a:p>
          <a:p>
            <a:endParaRPr lang="en-IN" sz="2800" dirty="0"/>
          </a:p>
        </p:txBody>
      </p:sp>
    </p:spTree>
    <p:extLst>
      <p:ext uri="{BB962C8B-B14F-4D97-AF65-F5344CB8AC3E}">
        <p14:creationId xmlns:p14="http://schemas.microsoft.com/office/powerpoint/2010/main" val="578812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0199600-0806-49F1-B781-BB4D83BBE4C1}"/>
              </a:ext>
            </a:extLst>
          </p:cNvPr>
          <p:cNvSpPr>
            <a:spLocks noGrp="1"/>
          </p:cNvSpPr>
          <p:nvPr>
            <p:ph type="title"/>
          </p:nvPr>
        </p:nvSpPr>
        <p:spPr/>
        <p:txBody>
          <a:bodyPr>
            <a:normAutofit/>
          </a:bodyPr>
          <a:lstStyle/>
          <a:p>
            <a:r>
              <a:rPr lang="en-US" sz="3200" u="sng" dirty="0"/>
              <a:t>Data Pre-processing</a:t>
            </a:r>
          </a:p>
        </p:txBody>
      </p:sp>
      <p:sp>
        <p:nvSpPr>
          <p:cNvPr id="3" name="Content Placeholder 2">
            <a:extLst>
              <a:ext uri="{FF2B5EF4-FFF2-40B4-BE49-F238E27FC236}">
                <a16:creationId xmlns:a16="http://schemas.microsoft.com/office/drawing/2014/main" xmlns="" id="{431BE4EE-5203-45D9-B4B1-D446C1AB786F}"/>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 Data Pre-processing, the data is converted into a suitable format by checking whether there is any null value or not.</a:t>
            </a:r>
          </a:p>
          <a:p>
            <a:r>
              <a:rPr lang="en-US" dirty="0">
                <a:latin typeface="Times New Roman" panose="02020603050405020304" pitchFamily="18" charset="0"/>
                <a:cs typeface="Times New Roman" panose="02020603050405020304" pitchFamily="18" charset="0"/>
              </a:rPr>
              <a:t>In given dataset some of values are in categorical term, which is not suitable so these values are converted into numerical values like following,</a:t>
            </a:r>
          </a:p>
          <a:p>
            <a:pPr lvl="1"/>
            <a:endParaRPr lang="en-US" dirty="0">
              <a:latin typeface="Times New Roman" panose="02020603050405020304" pitchFamily="18" charset="0"/>
              <a:cs typeface="Times New Roman" panose="02020603050405020304" pitchFamily="18" charset="0"/>
            </a:endParaRPr>
          </a:p>
          <a:p>
            <a:pPr lvl="1"/>
            <a:endParaRPr lang="en-US" dirty="0"/>
          </a:p>
        </p:txBody>
      </p:sp>
      <p:pic>
        <p:nvPicPr>
          <p:cNvPr id="5" name="Picture 4">
            <a:extLst>
              <a:ext uri="{FF2B5EF4-FFF2-40B4-BE49-F238E27FC236}">
                <a16:creationId xmlns:a16="http://schemas.microsoft.com/office/drawing/2014/main" xmlns="" id="{0B7270A8-66C8-4DEF-8249-F3B4DC27FEF1}"/>
              </a:ext>
            </a:extLst>
          </p:cNvPr>
          <p:cNvPicPr>
            <a:picLocks noChangeAspect="1"/>
          </p:cNvPicPr>
          <p:nvPr/>
        </p:nvPicPr>
        <p:blipFill>
          <a:blip r:embed="rId2"/>
          <a:stretch>
            <a:fillRect/>
          </a:stretch>
        </p:blipFill>
        <p:spPr>
          <a:xfrm>
            <a:off x="2276475" y="5454625"/>
            <a:ext cx="2865368" cy="1103472"/>
          </a:xfrm>
          <a:prstGeom prst="rect">
            <a:avLst/>
          </a:prstGeom>
          <a:ln>
            <a:solidFill>
              <a:schemeClr val="bg1"/>
            </a:solidFill>
          </a:ln>
        </p:spPr>
      </p:pic>
      <p:pic>
        <p:nvPicPr>
          <p:cNvPr id="7" name="Picture 6">
            <a:extLst>
              <a:ext uri="{FF2B5EF4-FFF2-40B4-BE49-F238E27FC236}">
                <a16:creationId xmlns:a16="http://schemas.microsoft.com/office/drawing/2014/main" xmlns="" id="{617D7732-C7E2-46B2-AB17-2F09D7D382A3}"/>
              </a:ext>
            </a:extLst>
          </p:cNvPr>
          <p:cNvPicPr>
            <a:picLocks noChangeAspect="1"/>
          </p:cNvPicPr>
          <p:nvPr/>
        </p:nvPicPr>
        <p:blipFill>
          <a:blip r:embed="rId3"/>
          <a:stretch>
            <a:fillRect/>
          </a:stretch>
        </p:blipFill>
        <p:spPr>
          <a:xfrm>
            <a:off x="4758554" y="4076700"/>
            <a:ext cx="4326502" cy="1253991"/>
          </a:xfrm>
          <a:prstGeom prst="rect">
            <a:avLst/>
          </a:prstGeom>
        </p:spPr>
      </p:pic>
      <p:graphicFrame>
        <p:nvGraphicFramePr>
          <p:cNvPr id="8" name="Table 5">
            <a:extLst>
              <a:ext uri="{FF2B5EF4-FFF2-40B4-BE49-F238E27FC236}">
                <a16:creationId xmlns:a16="http://schemas.microsoft.com/office/drawing/2014/main" xmlns="" id="{09E8F412-05C8-444C-B107-C68C0EF97D40}"/>
              </a:ext>
            </a:extLst>
          </p:cNvPr>
          <p:cNvGraphicFramePr>
            <a:graphicFrameLocks noGrp="1"/>
          </p:cNvGraphicFramePr>
          <p:nvPr>
            <p:extLst>
              <p:ext uri="{D42A27DB-BD31-4B8C-83A1-F6EECF244321}">
                <p14:modId xmlns:p14="http://schemas.microsoft.com/office/powerpoint/2010/main" val="1936709786"/>
              </p:ext>
            </p:extLst>
          </p:nvPr>
        </p:nvGraphicFramePr>
        <p:xfrm>
          <a:off x="8842609" y="5454625"/>
          <a:ext cx="2427516" cy="878980"/>
        </p:xfrm>
        <a:graphic>
          <a:graphicData uri="http://schemas.openxmlformats.org/drawingml/2006/table">
            <a:tbl>
              <a:tblPr firstRow="1" bandRow="1">
                <a:tableStyleId>{638B1855-1B75-4FBE-930C-398BA8C253C6}</a:tableStyleId>
              </a:tblPr>
              <a:tblGrid>
                <a:gridCol w="1213758">
                  <a:extLst>
                    <a:ext uri="{9D8B030D-6E8A-4147-A177-3AD203B41FA5}">
                      <a16:colId xmlns:a16="http://schemas.microsoft.com/office/drawing/2014/main" xmlns="" val="688554258"/>
                    </a:ext>
                  </a:extLst>
                </a:gridCol>
                <a:gridCol w="1213758">
                  <a:extLst>
                    <a:ext uri="{9D8B030D-6E8A-4147-A177-3AD203B41FA5}">
                      <a16:colId xmlns:a16="http://schemas.microsoft.com/office/drawing/2014/main" xmlns="" val="1955477705"/>
                    </a:ext>
                  </a:extLst>
                </a:gridCol>
              </a:tblGrid>
              <a:tr h="439490">
                <a:tc>
                  <a:txBody>
                    <a:bodyPr/>
                    <a:lstStyle/>
                    <a:p>
                      <a:pPr algn="ctr"/>
                      <a:r>
                        <a:rPr lang="en-IN" b="1" dirty="0">
                          <a:effectLst>
                            <a:outerShdw blurRad="38100" dist="38100" dir="2700000" algn="tl">
                              <a:srgbClr val="000000">
                                <a:alpha val="43137"/>
                              </a:srgbClr>
                            </a:outerShdw>
                          </a:effectLst>
                        </a:rPr>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b="1" dirty="0">
                          <a:effectLst>
                            <a:outerShdw blurRad="38100" dist="38100" dir="2700000" algn="tl">
                              <a:srgbClr val="000000">
                                <a:alpha val="43137"/>
                              </a:srgbClr>
                            </a:outerShdw>
                          </a:effectLst>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690760683"/>
                  </a:ext>
                </a:extLst>
              </a:tr>
              <a:tr h="439490">
                <a:tc>
                  <a:txBody>
                    <a:bodyPr/>
                    <a:lstStyle/>
                    <a:p>
                      <a:pPr algn="ctr"/>
                      <a:r>
                        <a:rPr lang="en-IN" b="1" dirty="0">
                          <a:effectLst>
                            <a:outerShdw blurRad="38100" dist="38100" dir="2700000" algn="tl">
                              <a:srgbClr val="000000">
                                <a:alpha val="43137"/>
                              </a:srgbClr>
                            </a:outerShdw>
                          </a:effectLst>
                        </a:rPr>
                        <a:t>NO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b="1" dirty="0">
                          <a:effectLst>
                            <a:outerShdw blurRad="38100" dist="38100" dir="2700000" algn="tl">
                              <a:srgbClr val="000000">
                                <a:alpha val="43137"/>
                              </a:srgbClr>
                            </a:outerShdw>
                          </a:effectLst>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386146770"/>
                  </a:ext>
                </a:extLst>
              </a:tr>
            </a:tbl>
          </a:graphicData>
        </a:graphic>
      </p:graphicFrame>
      <p:sp>
        <p:nvSpPr>
          <p:cNvPr id="9" name="TextBox 8">
            <a:extLst>
              <a:ext uri="{FF2B5EF4-FFF2-40B4-BE49-F238E27FC236}">
                <a16:creationId xmlns:a16="http://schemas.microsoft.com/office/drawing/2014/main" xmlns="" id="{8AB376DB-29C2-4318-9A2C-3A3B1BD8424D}"/>
              </a:ext>
            </a:extLst>
          </p:cNvPr>
          <p:cNvSpPr txBox="1"/>
          <p:nvPr/>
        </p:nvSpPr>
        <p:spPr>
          <a:xfrm>
            <a:off x="6434880" y="3707368"/>
            <a:ext cx="1028700" cy="369332"/>
          </a:xfrm>
          <a:prstGeom prst="rect">
            <a:avLst/>
          </a:prstGeom>
          <a:noFill/>
        </p:spPr>
        <p:txBody>
          <a:bodyPr wrap="square" rtlCol="0">
            <a:spAutoFit/>
          </a:bodyPr>
          <a:lstStyle/>
          <a:p>
            <a:r>
              <a:rPr lang="en-US" dirty="0"/>
              <a:t>Region</a:t>
            </a:r>
          </a:p>
        </p:txBody>
      </p:sp>
      <p:sp>
        <p:nvSpPr>
          <p:cNvPr id="10" name="TextBox 9">
            <a:extLst>
              <a:ext uri="{FF2B5EF4-FFF2-40B4-BE49-F238E27FC236}">
                <a16:creationId xmlns:a16="http://schemas.microsoft.com/office/drawing/2014/main" xmlns="" id="{A9DF7CE5-139D-4524-B665-0F965BD85417}"/>
              </a:ext>
            </a:extLst>
          </p:cNvPr>
          <p:cNvSpPr txBox="1"/>
          <p:nvPr/>
        </p:nvSpPr>
        <p:spPr>
          <a:xfrm>
            <a:off x="3254413" y="5086179"/>
            <a:ext cx="909491" cy="369332"/>
          </a:xfrm>
          <a:prstGeom prst="rect">
            <a:avLst/>
          </a:prstGeom>
          <a:noFill/>
        </p:spPr>
        <p:txBody>
          <a:bodyPr wrap="square" rtlCol="0">
            <a:spAutoFit/>
          </a:bodyPr>
          <a:lstStyle/>
          <a:p>
            <a:r>
              <a:rPr lang="en-US" dirty="0"/>
              <a:t>Gender</a:t>
            </a:r>
          </a:p>
        </p:txBody>
      </p:sp>
      <p:sp>
        <p:nvSpPr>
          <p:cNvPr id="11" name="TextBox 10">
            <a:extLst>
              <a:ext uri="{FF2B5EF4-FFF2-40B4-BE49-F238E27FC236}">
                <a16:creationId xmlns:a16="http://schemas.microsoft.com/office/drawing/2014/main" xmlns="" id="{D44B827C-1009-433C-87B1-F26443BE83C2}"/>
              </a:ext>
            </a:extLst>
          </p:cNvPr>
          <p:cNvSpPr txBox="1"/>
          <p:nvPr/>
        </p:nvSpPr>
        <p:spPr>
          <a:xfrm>
            <a:off x="9662187" y="5085293"/>
            <a:ext cx="1071959" cy="369332"/>
          </a:xfrm>
          <a:prstGeom prst="rect">
            <a:avLst/>
          </a:prstGeom>
          <a:noFill/>
        </p:spPr>
        <p:txBody>
          <a:bodyPr wrap="square" rtlCol="0">
            <a:spAutoFit/>
          </a:bodyPr>
          <a:lstStyle/>
          <a:p>
            <a:r>
              <a:rPr lang="en-US" dirty="0"/>
              <a:t>Smoker</a:t>
            </a:r>
          </a:p>
        </p:txBody>
      </p:sp>
    </p:spTree>
    <p:extLst>
      <p:ext uri="{BB962C8B-B14F-4D97-AF65-F5344CB8AC3E}">
        <p14:creationId xmlns:p14="http://schemas.microsoft.com/office/powerpoint/2010/main" val="8156904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751527-A3B5-44E4-90C8-3D3B79B203D6}"/>
              </a:ext>
            </a:extLst>
          </p:cNvPr>
          <p:cNvSpPr>
            <a:spLocks noGrp="1"/>
          </p:cNvSpPr>
          <p:nvPr>
            <p:ph type="title"/>
          </p:nvPr>
        </p:nvSpPr>
        <p:spPr/>
        <p:txBody>
          <a:bodyPr>
            <a:normAutofit/>
          </a:bodyPr>
          <a:lstStyle/>
          <a:p>
            <a:r>
              <a:rPr lang="en-US" sz="3200" u="sng" dirty="0"/>
              <a:t>Data Visualization</a:t>
            </a:r>
          </a:p>
        </p:txBody>
      </p:sp>
      <p:sp>
        <p:nvSpPr>
          <p:cNvPr id="4" name="Content Placeholder 3">
            <a:extLst>
              <a:ext uri="{FF2B5EF4-FFF2-40B4-BE49-F238E27FC236}">
                <a16:creationId xmlns:a16="http://schemas.microsoft.com/office/drawing/2014/main" xmlns="" id="{E95590D9-181D-4A9E-9AE6-E626A05AD2B4}"/>
              </a:ext>
            </a:extLst>
          </p:cNvPr>
          <p:cNvSpPr>
            <a:spLocks noGrp="1"/>
          </p:cNvSpPr>
          <p:nvPr>
            <p:ph idx="1"/>
          </p:nvPr>
        </p:nvSpPr>
        <p:spPr>
          <a:xfrm>
            <a:off x="1219200" y="1428750"/>
            <a:ext cx="9601200" cy="3581400"/>
          </a:xfrm>
        </p:spPr>
        <p:txBody>
          <a:bodyPr>
            <a:normAutofit/>
          </a:bodyPr>
          <a:lstStyle/>
          <a:p>
            <a:r>
              <a:rPr lang="en-US" sz="2400" dirty="0"/>
              <a:t>Following are the some of graphs of given dataset</a:t>
            </a:r>
          </a:p>
        </p:txBody>
      </p:sp>
      <p:grpSp>
        <p:nvGrpSpPr>
          <p:cNvPr id="5" name="Group 4">
            <a:extLst>
              <a:ext uri="{FF2B5EF4-FFF2-40B4-BE49-F238E27FC236}">
                <a16:creationId xmlns:a16="http://schemas.microsoft.com/office/drawing/2014/main" xmlns="" id="{F73DD088-854F-4486-98B9-387C638341DB}"/>
              </a:ext>
            </a:extLst>
          </p:cNvPr>
          <p:cNvGrpSpPr/>
          <p:nvPr/>
        </p:nvGrpSpPr>
        <p:grpSpPr>
          <a:xfrm>
            <a:off x="1740568" y="2514600"/>
            <a:ext cx="8739441" cy="3695700"/>
            <a:chOff x="1740568" y="2514600"/>
            <a:chExt cx="8739441" cy="3695700"/>
          </a:xfrm>
        </p:grpSpPr>
        <p:pic>
          <p:nvPicPr>
            <p:cNvPr id="1026" name="Picture 2">
              <a:extLst>
                <a:ext uri="{FF2B5EF4-FFF2-40B4-BE49-F238E27FC236}">
                  <a16:creationId xmlns:a16="http://schemas.microsoft.com/office/drawing/2014/main" xmlns="" id="{5D89503C-58D7-4FD4-913A-FECF1A5DF0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0568" y="2514600"/>
              <a:ext cx="3724275" cy="36957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xmlns="" id="{AFF07E72-9ECC-4A3C-A5BB-5BDF375F99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7159" y="2514600"/>
              <a:ext cx="3752850" cy="36957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32019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xmlns="" id="{549E3C05-8910-4873-ABEA-8EFFF71E22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2432" y="1450810"/>
            <a:ext cx="4048150" cy="395638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xmlns="" id="{B1786F0B-EE1D-4BCE-A45F-461563552F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1048" y="1450810"/>
            <a:ext cx="4121460" cy="4089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132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xmlns="" id="{5E7E21FB-CAF3-4132-A231-17566ECDFF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061" y="970548"/>
            <a:ext cx="7315878" cy="4916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22255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1CEC13-F9C1-4F91-BF38-CB10853999DA}"/>
              </a:ext>
            </a:extLst>
          </p:cNvPr>
          <p:cNvSpPr>
            <a:spLocks noGrp="1"/>
          </p:cNvSpPr>
          <p:nvPr>
            <p:ph type="title"/>
          </p:nvPr>
        </p:nvSpPr>
        <p:spPr/>
        <p:txBody>
          <a:bodyPr>
            <a:normAutofit/>
          </a:bodyPr>
          <a:lstStyle/>
          <a:p>
            <a:r>
              <a:rPr lang="en-US" sz="3200" dirty="0"/>
              <a:t>Prediction on Model</a:t>
            </a:r>
          </a:p>
        </p:txBody>
      </p:sp>
      <p:sp>
        <p:nvSpPr>
          <p:cNvPr id="3" name="Content Placeholder 2">
            <a:extLst>
              <a:ext uri="{FF2B5EF4-FFF2-40B4-BE49-F238E27FC236}">
                <a16:creationId xmlns:a16="http://schemas.microsoft.com/office/drawing/2014/main" xmlns="" id="{2BA9C580-9D19-409C-80DD-7C3EFF64F4EF}"/>
              </a:ext>
            </a:extLst>
          </p:cNvPr>
          <p:cNvSpPr>
            <a:spLocks noGrp="1"/>
          </p:cNvSpPr>
          <p:nvPr>
            <p:ph idx="1"/>
          </p:nvPr>
        </p:nvSpPr>
        <p:spPr/>
        <p:txBody>
          <a:bodyPr/>
          <a:lstStyle/>
          <a:p>
            <a:r>
              <a:rPr lang="en-US" dirty="0"/>
              <a:t>The dataset given is splitted into training  and testing data.</a:t>
            </a:r>
          </a:p>
          <a:p>
            <a:r>
              <a:rPr lang="en-US" dirty="0"/>
              <a:t>In total data, 80% data is used in training data and remaining 20% data is used for testing data.</a:t>
            </a:r>
          </a:p>
          <a:p>
            <a:r>
              <a:rPr lang="en-US" dirty="0"/>
              <a:t>The model is trained using the data to analyze the data and then tested the performance of model.</a:t>
            </a:r>
          </a:p>
          <a:p>
            <a:r>
              <a:rPr lang="en-US" dirty="0"/>
              <a:t>At last user can add their details like age, gender, BMI, No of children, smoking habits, etc. to predict their own insurance cost.</a:t>
            </a:r>
          </a:p>
          <a:p>
            <a:r>
              <a:rPr lang="en-US" dirty="0"/>
              <a:t>The R2 and RMSE is calculated to determine the accuracy of the model.</a:t>
            </a:r>
          </a:p>
          <a:p>
            <a:endParaRPr lang="en-US" dirty="0"/>
          </a:p>
        </p:txBody>
      </p:sp>
    </p:spTree>
    <p:extLst>
      <p:ext uri="{BB962C8B-B14F-4D97-AF65-F5344CB8AC3E}">
        <p14:creationId xmlns:p14="http://schemas.microsoft.com/office/powerpoint/2010/main" val="2263662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F7688E4-E5DA-4B43-930C-88C67E3963BE}"/>
              </a:ext>
            </a:extLst>
          </p:cNvPr>
          <p:cNvSpPr>
            <a:spLocks noGrp="1"/>
          </p:cNvSpPr>
          <p:nvPr>
            <p:ph type="title"/>
          </p:nvPr>
        </p:nvSpPr>
        <p:spPr/>
        <p:txBody>
          <a:bodyPr>
            <a:normAutofit/>
          </a:bodyPr>
          <a:lstStyle/>
          <a:p>
            <a:pPr algn="ctr"/>
            <a:r>
              <a:rPr lang="en-US" sz="3600" dirty="0"/>
              <a:t>Problem Statement</a:t>
            </a:r>
            <a:endParaRPr lang="en-US" sz="4800" dirty="0"/>
          </a:p>
        </p:txBody>
      </p:sp>
      <p:sp>
        <p:nvSpPr>
          <p:cNvPr id="3" name="Content Placeholder 2">
            <a:extLst>
              <a:ext uri="{FF2B5EF4-FFF2-40B4-BE49-F238E27FC236}">
                <a16:creationId xmlns:a16="http://schemas.microsoft.com/office/drawing/2014/main" xmlns="" id="{353B1D70-F4BA-4EE4-BE45-072F8B532CF0}"/>
              </a:ext>
            </a:extLst>
          </p:cNvPr>
          <p:cNvSpPr>
            <a:spLocks noGrp="1"/>
          </p:cNvSpPr>
          <p:nvPr>
            <p:ph sz="half" idx="1"/>
          </p:nvPr>
        </p:nvSpPr>
        <p:spPr>
          <a:xfrm>
            <a:off x="1371599" y="2285999"/>
            <a:ext cx="9972675" cy="3581401"/>
          </a:xfrm>
        </p:spPr>
        <p:txBody>
          <a:bodyPr/>
          <a:lstStyle/>
          <a:p>
            <a:r>
              <a:rPr lang="en-US" dirty="0"/>
              <a:t>The main aim is to find the medical insurance amount of the individual using the different factors like Age, Gender, BMI, Region, Smoking habits, etc.</a:t>
            </a:r>
          </a:p>
          <a:p>
            <a:r>
              <a:rPr lang="en-US" dirty="0"/>
              <a:t>We have used following three model to find out the medical insurance cost.</a:t>
            </a:r>
          </a:p>
          <a:p>
            <a:pPr lvl="1"/>
            <a:r>
              <a:rPr lang="en-US" dirty="0"/>
              <a:t>Multiple Linear Regression</a:t>
            </a:r>
          </a:p>
          <a:p>
            <a:pPr lvl="1"/>
            <a:r>
              <a:rPr lang="en-US" dirty="0"/>
              <a:t>Random Forest Regression </a:t>
            </a:r>
          </a:p>
          <a:p>
            <a:pPr lvl="1"/>
            <a:r>
              <a:rPr lang="en-US" dirty="0"/>
              <a:t>Multiple Linear Regression using Principal Component </a:t>
            </a:r>
            <a:r>
              <a:rPr lang="en-US" dirty="0" smtClean="0"/>
              <a:t>Analysis</a:t>
            </a:r>
          </a:p>
          <a:p>
            <a:pPr lvl="1"/>
            <a:r>
              <a:rPr lang="en-US" dirty="0"/>
              <a:t>Random Forest Regression using Principal Component Analysis</a:t>
            </a:r>
          </a:p>
          <a:p>
            <a:pPr lvl="1"/>
            <a:endParaRPr lang="en-US" dirty="0"/>
          </a:p>
          <a:p>
            <a:pPr lvl="1"/>
            <a:endParaRPr lang="en-US" dirty="0"/>
          </a:p>
        </p:txBody>
      </p:sp>
    </p:spTree>
    <p:extLst>
      <p:ext uri="{BB962C8B-B14F-4D97-AF65-F5344CB8AC3E}">
        <p14:creationId xmlns:p14="http://schemas.microsoft.com/office/powerpoint/2010/main" val="12190826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xmlns="" id="{014948B2-317C-496D-B00D-8C671A7638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2775" y="561975"/>
            <a:ext cx="5886450" cy="57340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xmlns="" id="{E7DE8855-B22D-4FA9-B639-E0B88EAABB1F}"/>
              </a:ext>
            </a:extLst>
          </p:cNvPr>
          <p:cNvSpPr txBox="1"/>
          <p:nvPr/>
        </p:nvSpPr>
        <p:spPr>
          <a:xfrm>
            <a:off x="4648200" y="6296025"/>
            <a:ext cx="3695700" cy="369332"/>
          </a:xfrm>
          <a:prstGeom prst="rect">
            <a:avLst/>
          </a:prstGeom>
          <a:noFill/>
        </p:spPr>
        <p:txBody>
          <a:bodyPr wrap="square" rtlCol="0">
            <a:spAutoFit/>
          </a:bodyPr>
          <a:lstStyle/>
          <a:p>
            <a:r>
              <a:rPr lang="en-US" dirty="0"/>
              <a:t>Graph of Predicted and True Values</a:t>
            </a:r>
          </a:p>
        </p:txBody>
      </p:sp>
    </p:spTree>
    <p:extLst>
      <p:ext uri="{BB962C8B-B14F-4D97-AF65-F5344CB8AC3E}">
        <p14:creationId xmlns:p14="http://schemas.microsoft.com/office/powerpoint/2010/main" val="55569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BA2AFF-29CC-43FE-9861-FA80797A0B4A}"/>
              </a:ext>
            </a:extLst>
          </p:cNvPr>
          <p:cNvSpPr>
            <a:spLocks noGrp="1"/>
          </p:cNvSpPr>
          <p:nvPr>
            <p:ph type="title"/>
          </p:nvPr>
        </p:nvSpPr>
        <p:spPr>
          <a:xfrm>
            <a:off x="1962150" y="2686050"/>
            <a:ext cx="9601200" cy="1485900"/>
          </a:xfrm>
        </p:spPr>
        <p:txBody>
          <a:bodyPr/>
          <a:lstStyle/>
          <a:p>
            <a:r>
              <a:rPr lang="en-US" dirty="0"/>
              <a:t>Multiple Linear Regression using Principal Component Analysis </a:t>
            </a:r>
          </a:p>
        </p:txBody>
      </p:sp>
    </p:spTree>
    <p:extLst>
      <p:ext uri="{BB962C8B-B14F-4D97-AF65-F5344CB8AC3E}">
        <p14:creationId xmlns:p14="http://schemas.microsoft.com/office/powerpoint/2010/main" val="30110486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C1BAAE-F6F7-40DF-9CF3-AFDCB039CFC2}"/>
              </a:ext>
            </a:extLst>
          </p:cNvPr>
          <p:cNvSpPr>
            <a:spLocks noGrp="1"/>
          </p:cNvSpPr>
          <p:nvPr>
            <p:ph type="title"/>
          </p:nvPr>
        </p:nvSpPr>
        <p:spPr>
          <a:xfrm>
            <a:off x="1371600" y="990600"/>
            <a:ext cx="9601200" cy="619125"/>
          </a:xfrm>
        </p:spPr>
        <p:txBody>
          <a:bodyPr>
            <a:normAutofit/>
          </a:bodyPr>
          <a:lstStyle/>
          <a:p>
            <a:r>
              <a:rPr lang="en-US" sz="3200" dirty="0">
                <a:latin typeface="Times New Roman" panose="02020603050405020304" pitchFamily="18" charset="0"/>
                <a:cs typeface="Times New Roman" panose="02020603050405020304" pitchFamily="18" charset="0"/>
              </a:rPr>
              <a:t>Principal Component Analysis</a:t>
            </a:r>
          </a:p>
        </p:txBody>
      </p:sp>
      <p:sp>
        <p:nvSpPr>
          <p:cNvPr id="3" name="Content Placeholder 2">
            <a:extLst>
              <a:ext uri="{FF2B5EF4-FFF2-40B4-BE49-F238E27FC236}">
                <a16:creationId xmlns:a16="http://schemas.microsoft.com/office/drawing/2014/main" xmlns="" id="{BC107770-D36F-44CD-9525-D706582AF1FA}"/>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Principal Component Analysis, or PCA, is a dimensionality-reduction method that is often used to reduce the dimensionality of large data sets, by transforming a large set of variables into a smaller one that still contains most of the information in the large set. </a:t>
            </a:r>
          </a:p>
          <a:p>
            <a:r>
              <a:rPr lang="en-US" dirty="0">
                <a:latin typeface="Times New Roman" panose="02020603050405020304" pitchFamily="18" charset="0"/>
                <a:cs typeface="Times New Roman" panose="02020603050405020304" pitchFamily="18" charset="0"/>
              </a:rPr>
              <a:t>It is a statistical procedure that uses an orthogonal transformation that converts a set of correlated variables to a set of uncorrelated variables. </a:t>
            </a:r>
          </a:p>
          <a:p>
            <a:r>
              <a:rPr lang="en-US" dirty="0">
                <a:latin typeface="Times New Roman" panose="02020603050405020304" pitchFamily="18" charset="0"/>
                <a:cs typeface="Times New Roman" panose="02020603050405020304" pitchFamily="18" charset="0"/>
              </a:rPr>
              <a:t>PCA is the most widely used tool in exploratory data analysis and in machine learning for predictive models. Moreover, PCA is an unsupervised statistical technique used to examine the interrelations among a set of variables. </a:t>
            </a:r>
          </a:p>
          <a:p>
            <a:r>
              <a:rPr lang="en-US" dirty="0">
                <a:latin typeface="Times New Roman" panose="02020603050405020304" pitchFamily="18" charset="0"/>
                <a:cs typeface="Times New Roman" panose="02020603050405020304" pitchFamily="18" charset="0"/>
              </a:rPr>
              <a:t>It is also known as a general factor analysis where regression determines a line of best fit.</a:t>
            </a:r>
          </a:p>
        </p:txBody>
      </p:sp>
    </p:spTree>
    <p:extLst>
      <p:ext uri="{BB962C8B-B14F-4D97-AF65-F5344CB8AC3E}">
        <p14:creationId xmlns:p14="http://schemas.microsoft.com/office/powerpoint/2010/main" val="277337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2D3290-6A23-4DCC-A85C-74B38AB984AB}"/>
              </a:ext>
            </a:extLst>
          </p:cNvPr>
          <p:cNvSpPr>
            <a:spLocks noGrp="1"/>
          </p:cNvSpPr>
          <p:nvPr>
            <p:ph type="title"/>
          </p:nvPr>
        </p:nvSpPr>
        <p:spPr>
          <a:xfrm>
            <a:off x="1415480" y="596904"/>
            <a:ext cx="3990553" cy="781662"/>
          </a:xfrm>
        </p:spPr>
        <p:txBody>
          <a:bodyPr>
            <a:normAutofit/>
          </a:bodyPr>
          <a:lstStyle/>
          <a:p>
            <a:pPr algn="ctr"/>
            <a:r>
              <a:rPr lang="en-IN" sz="3200" b="1" u="sng" dirty="0">
                <a:latin typeface="Times New Roman" panose="02020603050405020304" pitchFamily="18" charset="0"/>
                <a:cs typeface="Times New Roman" panose="02020603050405020304" pitchFamily="18" charset="0"/>
              </a:rPr>
              <a:t>Dataset Used</a:t>
            </a:r>
          </a:p>
        </p:txBody>
      </p:sp>
      <p:graphicFrame>
        <p:nvGraphicFramePr>
          <p:cNvPr id="3" name="Table 3">
            <a:extLst>
              <a:ext uri="{FF2B5EF4-FFF2-40B4-BE49-F238E27FC236}">
                <a16:creationId xmlns:a16="http://schemas.microsoft.com/office/drawing/2014/main" xmlns="" id="{7876F7CB-3AA5-4248-A08D-7DB346704397}"/>
              </a:ext>
            </a:extLst>
          </p:cNvPr>
          <p:cNvGraphicFramePr>
            <a:graphicFrameLocks noGrp="1"/>
          </p:cNvGraphicFramePr>
          <p:nvPr/>
        </p:nvGraphicFramePr>
        <p:xfrm>
          <a:off x="1569021" y="1936002"/>
          <a:ext cx="9577064" cy="4515594"/>
        </p:xfrm>
        <a:graphic>
          <a:graphicData uri="http://schemas.openxmlformats.org/drawingml/2006/table">
            <a:tbl>
              <a:tblPr firstRow="1" bandRow="1">
                <a:effectLst/>
                <a:tableStyleId>{69012ECD-51FC-41F1-AA8D-1B2483CD663E}</a:tableStyleId>
              </a:tblPr>
              <a:tblGrid>
                <a:gridCol w="2736304">
                  <a:extLst>
                    <a:ext uri="{9D8B030D-6E8A-4147-A177-3AD203B41FA5}">
                      <a16:colId xmlns:a16="http://schemas.microsoft.com/office/drawing/2014/main" xmlns="" val="1693742030"/>
                    </a:ext>
                  </a:extLst>
                </a:gridCol>
                <a:gridCol w="6840760">
                  <a:extLst>
                    <a:ext uri="{9D8B030D-6E8A-4147-A177-3AD203B41FA5}">
                      <a16:colId xmlns:a16="http://schemas.microsoft.com/office/drawing/2014/main" xmlns="" val="703282473"/>
                    </a:ext>
                  </a:extLst>
                </a:gridCol>
              </a:tblGrid>
              <a:tr h="483141">
                <a:tc>
                  <a:txBody>
                    <a:bodyPr/>
                    <a:lstStyle/>
                    <a:p>
                      <a:r>
                        <a:rPr lang="en-IN" sz="2400" i="0" u="none" dirty="0">
                          <a:effectLst/>
                          <a:latin typeface="Times New Roman" panose="02020603050405020304" pitchFamily="18" charset="0"/>
                          <a:cs typeface="Times New Roman" panose="02020603050405020304" pitchFamily="18" charset="0"/>
                        </a:rPr>
                        <a:t>Name</a:t>
                      </a:r>
                      <a:endParaRPr lang="en-IN" sz="2800" i="0" u="none" dirty="0">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400" i="0" dirty="0">
                          <a:effectLst/>
                          <a:latin typeface="Times New Roman" panose="02020603050405020304" pitchFamily="18" charset="0"/>
                          <a:cs typeface="Times New Roman" panose="02020603050405020304" pitchFamily="18" charset="0"/>
                        </a:rPr>
                        <a:t>Description</a:t>
                      </a:r>
                      <a:endParaRPr lang="en-IN" sz="2800" i="0" dirty="0">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655356258"/>
                  </a:ext>
                </a:extLst>
              </a:tr>
              <a:tr h="493683">
                <a:tc>
                  <a:txBody>
                    <a:bodyPr/>
                    <a:lstStyle/>
                    <a:p>
                      <a:r>
                        <a:rPr lang="en-IN" u="none" dirty="0">
                          <a:effectLst/>
                          <a:latin typeface="Times New Roman" panose="02020603050405020304" pitchFamily="18" charset="0"/>
                          <a:cs typeface="Times New Roman" panose="02020603050405020304" pitchFamily="18" charset="0"/>
                        </a:rPr>
                        <a:t>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Age of the client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626590574"/>
                  </a:ext>
                </a:extLst>
              </a:tr>
              <a:tr h="493683">
                <a:tc>
                  <a:txBody>
                    <a:bodyPr/>
                    <a:lstStyle/>
                    <a:p>
                      <a:r>
                        <a:rPr lang="en-IN" u="none" dirty="0">
                          <a:effectLst/>
                          <a:latin typeface="Times New Roman" panose="02020603050405020304" pitchFamily="18" charset="0"/>
                          <a:cs typeface="Times New Roman" panose="02020603050405020304" pitchFamily="18" charset="0"/>
                        </a:rPr>
                        <a:t>BMI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Body Mass Index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710136471"/>
                  </a:ext>
                </a:extLst>
              </a:tr>
              <a:tr h="523037">
                <a:tc>
                  <a:txBody>
                    <a:bodyPr/>
                    <a:lstStyle/>
                    <a:p>
                      <a:r>
                        <a:rPr lang="en-IN" u="none" dirty="0">
                          <a:effectLst/>
                          <a:latin typeface="Times New Roman" panose="02020603050405020304" pitchFamily="18" charset="0"/>
                          <a:cs typeface="Times New Roman" panose="02020603050405020304" pitchFamily="18" charset="0"/>
                        </a:rPr>
                        <a:t>Children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Number of children the client have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552816460"/>
                  </a:ext>
                </a:extLst>
              </a:tr>
              <a:tr h="493683">
                <a:tc>
                  <a:txBody>
                    <a:bodyPr/>
                    <a:lstStyle/>
                    <a:p>
                      <a:r>
                        <a:rPr lang="en-IN" u="none" dirty="0">
                          <a:effectLst/>
                          <a:latin typeface="Times New Roman" panose="02020603050405020304" pitchFamily="18" charset="0"/>
                          <a:cs typeface="Times New Roman" panose="02020603050405020304" pitchFamily="18" charset="0"/>
                        </a:rPr>
                        <a:t>Gender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Male / Female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172817236"/>
                  </a:ext>
                </a:extLst>
              </a:tr>
              <a:tr h="493683">
                <a:tc>
                  <a:txBody>
                    <a:bodyPr/>
                    <a:lstStyle/>
                    <a:p>
                      <a:r>
                        <a:rPr lang="en-IN" u="none" dirty="0">
                          <a:effectLst/>
                          <a:latin typeface="Times New Roman" panose="02020603050405020304" pitchFamily="18" charset="0"/>
                          <a:cs typeface="Times New Roman" panose="02020603050405020304" pitchFamily="18" charset="0"/>
                        </a:rPr>
                        <a:t>Smoker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Whether a client is smoker or not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942825112"/>
                  </a:ext>
                </a:extLst>
              </a:tr>
              <a:tr h="767342">
                <a:tc>
                  <a:txBody>
                    <a:bodyPr/>
                    <a:lstStyle/>
                    <a:p>
                      <a:r>
                        <a:rPr lang="en-IN" u="none" dirty="0">
                          <a:effectLst/>
                          <a:latin typeface="Times New Roman" panose="02020603050405020304" pitchFamily="18" charset="0"/>
                          <a:cs typeface="Times New Roman" panose="02020603050405020304" pitchFamily="18" charset="0"/>
                        </a:rPr>
                        <a:t>Region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Where the client lives southwest, southeast, northwest, northeast.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990933340"/>
                  </a:ext>
                </a:extLst>
              </a:tr>
              <a:tr h="767342">
                <a:tc>
                  <a:txBody>
                    <a:bodyPr/>
                    <a:lstStyle/>
                    <a:p>
                      <a:r>
                        <a:rPr lang="en-IN" u="none" dirty="0">
                          <a:effectLst/>
                          <a:latin typeface="Times New Roman" panose="02020603050405020304" pitchFamily="18" charset="0"/>
                          <a:cs typeface="Times New Roman" panose="02020603050405020304" pitchFamily="18" charset="0"/>
                        </a:rPr>
                        <a:t>Charges (target variable)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Insurance cost for the client to pay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4145813145"/>
                  </a:ext>
                </a:extLst>
              </a:tr>
            </a:tbl>
          </a:graphicData>
        </a:graphic>
      </p:graphicFrame>
      <p:sp>
        <p:nvSpPr>
          <p:cNvPr id="4" name="TextBox 3">
            <a:extLst>
              <a:ext uri="{FF2B5EF4-FFF2-40B4-BE49-F238E27FC236}">
                <a16:creationId xmlns:a16="http://schemas.microsoft.com/office/drawing/2014/main" xmlns="" id="{83019B6B-C6A0-4086-B645-545D1D76019B}"/>
              </a:ext>
            </a:extLst>
          </p:cNvPr>
          <p:cNvSpPr txBox="1"/>
          <p:nvPr/>
        </p:nvSpPr>
        <p:spPr>
          <a:xfrm>
            <a:off x="1415480" y="1268761"/>
            <a:ext cx="7056784" cy="892552"/>
          </a:xfrm>
          <a:prstGeom prst="rect">
            <a:avLst/>
          </a:prstGeom>
          <a:noFill/>
        </p:spPr>
        <p:txBody>
          <a:bodyPr wrap="square" rtlCol="0">
            <a:spAutoFit/>
          </a:bodyPr>
          <a:lstStyle/>
          <a:p>
            <a:pPr marL="457200" indent="-457200">
              <a:buFont typeface="Wingdings" panose="05000000000000000000" pitchFamily="2" charset="2"/>
              <a:buChar char="§"/>
            </a:pPr>
            <a:r>
              <a:rPr lang="en-US" sz="2400" dirty="0">
                <a:effectLst>
                  <a:outerShdw blurRad="38100" dist="38100" dir="2700000" algn="tl">
                    <a:srgbClr val="000000">
                      <a:alpha val="43137"/>
                    </a:srgbClr>
                  </a:outerShdw>
                </a:effectLst>
              </a:rPr>
              <a:t>The data set includes seven attributes.</a:t>
            </a:r>
          </a:p>
          <a:p>
            <a:endParaRPr lang="en-IN" sz="2800" dirty="0"/>
          </a:p>
        </p:txBody>
      </p:sp>
    </p:spTree>
    <p:extLst>
      <p:ext uri="{BB962C8B-B14F-4D97-AF65-F5344CB8AC3E}">
        <p14:creationId xmlns:p14="http://schemas.microsoft.com/office/powerpoint/2010/main" val="3905926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1CEC13-F9C1-4F91-BF38-CB10853999DA}"/>
              </a:ext>
            </a:extLst>
          </p:cNvPr>
          <p:cNvSpPr>
            <a:spLocks noGrp="1"/>
          </p:cNvSpPr>
          <p:nvPr>
            <p:ph type="title"/>
          </p:nvPr>
        </p:nvSpPr>
        <p:spPr/>
        <p:txBody>
          <a:bodyPr>
            <a:normAutofit/>
          </a:bodyPr>
          <a:lstStyle/>
          <a:p>
            <a:r>
              <a:rPr lang="en-US" sz="3200" dirty="0"/>
              <a:t>Prediction on Model</a:t>
            </a:r>
          </a:p>
        </p:txBody>
      </p:sp>
      <p:sp>
        <p:nvSpPr>
          <p:cNvPr id="3" name="Content Placeholder 2">
            <a:extLst>
              <a:ext uri="{FF2B5EF4-FFF2-40B4-BE49-F238E27FC236}">
                <a16:creationId xmlns:a16="http://schemas.microsoft.com/office/drawing/2014/main" xmlns="" id="{2BA9C580-9D19-409C-80DD-7C3EFF64F4EF}"/>
              </a:ext>
            </a:extLst>
          </p:cNvPr>
          <p:cNvSpPr>
            <a:spLocks noGrp="1"/>
          </p:cNvSpPr>
          <p:nvPr>
            <p:ph idx="1"/>
          </p:nvPr>
        </p:nvSpPr>
        <p:spPr/>
        <p:txBody>
          <a:bodyPr/>
          <a:lstStyle/>
          <a:p>
            <a:r>
              <a:rPr lang="en-US" dirty="0"/>
              <a:t>The dataset given is splitted into training  and testing data.</a:t>
            </a:r>
          </a:p>
          <a:p>
            <a:r>
              <a:rPr lang="en-US" dirty="0"/>
              <a:t>In total data, 80% data is used in training data and remaining 20% data is used for testing data.</a:t>
            </a:r>
          </a:p>
          <a:p>
            <a:r>
              <a:rPr lang="en-US" dirty="0"/>
              <a:t>The training and testing data is transformed using Principal Components analysis and then evaluated using Linear regression model.</a:t>
            </a:r>
          </a:p>
          <a:p>
            <a:r>
              <a:rPr lang="en-US" dirty="0"/>
              <a:t>The R2 and RMSE is calculated to determine the accuracy of the model.</a:t>
            </a:r>
          </a:p>
          <a:p>
            <a:endParaRPr lang="en-US" dirty="0"/>
          </a:p>
        </p:txBody>
      </p:sp>
    </p:spTree>
    <p:extLst>
      <p:ext uri="{BB962C8B-B14F-4D97-AF65-F5344CB8AC3E}">
        <p14:creationId xmlns:p14="http://schemas.microsoft.com/office/powerpoint/2010/main" val="28113547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960" y="2621280"/>
            <a:ext cx="9601200" cy="1485900"/>
          </a:xfrm>
        </p:spPr>
        <p:txBody>
          <a:bodyPr/>
          <a:lstStyle/>
          <a:p>
            <a:r>
              <a:rPr lang="en-US" dirty="0" smtClean="0"/>
              <a:t>Random Forest </a:t>
            </a:r>
            <a:r>
              <a:rPr lang="en-US" dirty="0"/>
              <a:t>Regression using Principal Component Analysis </a:t>
            </a:r>
            <a:endParaRPr lang="en-IN" dirty="0"/>
          </a:p>
        </p:txBody>
      </p:sp>
    </p:spTree>
    <p:extLst>
      <p:ext uri="{BB962C8B-B14F-4D97-AF65-F5344CB8AC3E}">
        <p14:creationId xmlns:p14="http://schemas.microsoft.com/office/powerpoint/2010/main" val="3800945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C1BAAE-F6F7-40DF-9CF3-AFDCB039CFC2}"/>
              </a:ext>
            </a:extLst>
          </p:cNvPr>
          <p:cNvSpPr>
            <a:spLocks noGrp="1"/>
          </p:cNvSpPr>
          <p:nvPr>
            <p:ph type="title"/>
          </p:nvPr>
        </p:nvSpPr>
        <p:spPr>
          <a:xfrm>
            <a:off x="1371600" y="990600"/>
            <a:ext cx="9601200" cy="619125"/>
          </a:xfrm>
        </p:spPr>
        <p:txBody>
          <a:bodyPr>
            <a:normAutofit/>
          </a:bodyPr>
          <a:lstStyle/>
          <a:p>
            <a:r>
              <a:rPr lang="en-US" sz="3200" dirty="0">
                <a:latin typeface="Times New Roman" panose="02020603050405020304" pitchFamily="18" charset="0"/>
                <a:cs typeface="Times New Roman" panose="02020603050405020304" pitchFamily="18" charset="0"/>
              </a:rPr>
              <a:t>Principal Component Analysis</a:t>
            </a:r>
          </a:p>
        </p:txBody>
      </p:sp>
      <p:sp>
        <p:nvSpPr>
          <p:cNvPr id="3" name="Content Placeholder 2">
            <a:extLst>
              <a:ext uri="{FF2B5EF4-FFF2-40B4-BE49-F238E27FC236}">
                <a16:creationId xmlns:a16="http://schemas.microsoft.com/office/drawing/2014/main" xmlns="" id="{BC107770-D36F-44CD-9525-D706582AF1FA}"/>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Principal Component Analysis, or PCA, is a dimensionality-reduction method that is often used to reduce the dimensionality of large data sets, by transforming a large set of variables into a smaller one that still contains most of the information in the large set. </a:t>
            </a:r>
          </a:p>
          <a:p>
            <a:r>
              <a:rPr lang="en-US" dirty="0">
                <a:latin typeface="Times New Roman" panose="02020603050405020304" pitchFamily="18" charset="0"/>
                <a:cs typeface="Times New Roman" panose="02020603050405020304" pitchFamily="18" charset="0"/>
              </a:rPr>
              <a:t>It is a statistical procedure that uses an orthogonal transformation that converts a set of correlated variables to a set of uncorrelated variables. </a:t>
            </a:r>
          </a:p>
          <a:p>
            <a:r>
              <a:rPr lang="en-US" dirty="0">
                <a:latin typeface="Times New Roman" panose="02020603050405020304" pitchFamily="18" charset="0"/>
                <a:cs typeface="Times New Roman" panose="02020603050405020304" pitchFamily="18" charset="0"/>
              </a:rPr>
              <a:t>PCA is the most widely used tool in exploratory data analysis and in machine learning for predictive models. Moreover, PCA is an unsupervised statistical technique used to examine the interrelations among a set of variables. </a:t>
            </a:r>
          </a:p>
          <a:p>
            <a:r>
              <a:rPr lang="en-US" dirty="0">
                <a:latin typeface="Times New Roman" panose="02020603050405020304" pitchFamily="18" charset="0"/>
                <a:cs typeface="Times New Roman" panose="02020603050405020304" pitchFamily="18" charset="0"/>
              </a:rPr>
              <a:t>It is also known as a general factor analysis where regression determines a line of best fit.</a:t>
            </a:r>
          </a:p>
        </p:txBody>
      </p:sp>
    </p:spTree>
    <p:extLst>
      <p:ext uri="{BB962C8B-B14F-4D97-AF65-F5344CB8AC3E}">
        <p14:creationId xmlns:p14="http://schemas.microsoft.com/office/powerpoint/2010/main" val="8145953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2D3290-6A23-4DCC-A85C-74B38AB984AB}"/>
              </a:ext>
            </a:extLst>
          </p:cNvPr>
          <p:cNvSpPr>
            <a:spLocks noGrp="1"/>
          </p:cNvSpPr>
          <p:nvPr>
            <p:ph type="title"/>
          </p:nvPr>
        </p:nvSpPr>
        <p:spPr>
          <a:xfrm>
            <a:off x="1415480" y="596904"/>
            <a:ext cx="3990553" cy="781662"/>
          </a:xfrm>
        </p:spPr>
        <p:txBody>
          <a:bodyPr>
            <a:normAutofit/>
          </a:bodyPr>
          <a:lstStyle/>
          <a:p>
            <a:pPr algn="ctr"/>
            <a:r>
              <a:rPr lang="en-IN" sz="3200" b="1" u="sng" dirty="0">
                <a:latin typeface="Times New Roman" panose="02020603050405020304" pitchFamily="18" charset="0"/>
                <a:cs typeface="Times New Roman" panose="02020603050405020304" pitchFamily="18" charset="0"/>
              </a:rPr>
              <a:t>Dataset Used</a:t>
            </a:r>
          </a:p>
        </p:txBody>
      </p:sp>
      <p:graphicFrame>
        <p:nvGraphicFramePr>
          <p:cNvPr id="3" name="Table 3">
            <a:extLst>
              <a:ext uri="{FF2B5EF4-FFF2-40B4-BE49-F238E27FC236}">
                <a16:creationId xmlns:a16="http://schemas.microsoft.com/office/drawing/2014/main" xmlns="" id="{7876F7CB-3AA5-4248-A08D-7DB346704397}"/>
              </a:ext>
            </a:extLst>
          </p:cNvPr>
          <p:cNvGraphicFramePr>
            <a:graphicFrameLocks noGrp="1"/>
          </p:cNvGraphicFramePr>
          <p:nvPr/>
        </p:nvGraphicFramePr>
        <p:xfrm>
          <a:off x="1569021" y="1936002"/>
          <a:ext cx="9577064" cy="4515594"/>
        </p:xfrm>
        <a:graphic>
          <a:graphicData uri="http://schemas.openxmlformats.org/drawingml/2006/table">
            <a:tbl>
              <a:tblPr firstRow="1" bandRow="1">
                <a:effectLst/>
                <a:tableStyleId>{69012ECD-51FC-41F1-AA8D-1B2483CD663E}</a:tableStyleId>
              </a:tblPr>
              <a:tblGrid>
                <a:gridCol w="2736304">
                  <a:extLst>
                    <a:ext uri="{9D8B030D-6E8A-4147-A177-3AD203B41FA5}">
                      <a16:colId xmlns:a16="http://schemas.microsoft.com/office/drawing/2014/main" xmlns="" val="1693742030"/>
                    </a:ext>
                  </a:extLst>
                </a:gridCol>
                <a:gridCol w="6840760">
                  <a:extLst>
                    <a:ext uri="{9D8B030D-6E8A-4147-A177-3AD203B41FA5}">
                      <a16:colId xmlns:a16="http://schemas.microsoft.com/office/drawing/2014/main" xmlns="" val="703282473"/>
                    </a:ext>
                  </a:extLst>
                </a:gridCol>
              </a:tblGrid>
              <a:tr h="483141">
                <a:tc>
                  <a:txBody>
                    <a:bodyPr/>
                    <a:lstStyle/>
                    <a:p>
                      <a:r>
                        <a:rPr lang="en-IN" sz="2400" i="0" u="none" dirty="0">
                          <a:effectLst/>
                          <a:latin typeface="Times New Roman" panose="02020603050405020304" pitchFamily="18" charset="0"/>
                          <a:cs typeface="Times New Roman" panose="02020603050405020304" pitchFamily="18" charset="0"/>
                        </a:rPr>
                        <a:t>Name</a:t>
                      </a:r>
                      <a:endParaRPr lang="en-IN" sz="2800" i="0" u="none" dirty="0">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400" i="0" dirty="0">
                          <a:effectLst/>
                          <a:latin typeface="Times New Roman" panose="02020603050405020304" pitchFamily="18" charset="0"/>
                          <a:cs typeface="Times New Roman" panose="02020603050405020304" pitchFamily="18" charset="0"/>
                        </a:rPr>
                        <a:t>Description</a:t>
                      </a:r>
                      <a:endParaRPr lang="en-IN" sz="2800" i="0" dirty="0">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655356258"/>
                  </a:ext>
                </a:extLst>
              </a:tr>
              <a:tr h="493683">
                <a:tc>
                  <a:txBody>
                    <a:bodyPr/>
                    <a:lstStyle/>
                    <a:p>
                      <a:r>
                        <a:rPr lang="en-IN" u="none" dirty="0">
                          <a:effectLst/>
                          <a:latin typeface="Times New Roman" panose="02020603050405020304" pitchFamily="18" charset="0"/>
                          <a:cs typeface="Times New Roman" panose="02020603050405020304" pitchFamily="18" charset="0"/>
                        </a:rPr>
                        <a:t>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Age of the client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626590574"/>
                  </a:ext>
                </a:extLst>
              </a:tr>
              <a:tr h="493683">
                <a:tc>
                  <a:txBody>
                    <a:bodyPr/>
                    <a:lstStyle/>
                    <a:p>
                      <a:r>
                        <a:rPr lang="en-IN" u="none" dirty="0">
                          <a:effectLst/>
                          <a:latin typeface="Times New Roman" panose="02020603050405020304" pitchFamily="18" charset="0"/>
                          <a:cs typeface="Times New Roman" panose="02020603050405020304" pitchFamily="18" charset="0"/>
                        </a:rPr>
                        <a:t>BMI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Body Mass Index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710136471"/>
                  </a:ext>
                </a:extLst>
              </a:tr>
              <a:tr h="523037">
                <a:tc>
                  <a:txBody>
                    <a:bodyPr/>
                    <a:lstStyle/>
                    <a:p>
                      <a:r>
                        <a:rPr lang="en-IN" u="none" dirty="0">
                          <a:effectLst/>
                          <a:latin typeface="Times New Roman" panose="02020603050405020304" pitchFamily="18" charset="0"/>
                          <a:cs typeface="Times New Roman" panose="02020603050405020304" pitchFamily="18" charset="0"/>
                        </a:rPr>
                        <a:t>Children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Number of children the client have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552816460"/>
                  </a:ext>
                </a:extLst>
              </a:tr>
              <a:tr h="493683">
                <a:tc>
                  <a:txBody>
                    <a:bodyPr/>
                    <a:lstStyle/>
                    <a:p>
                      <a:r>
                        <a:rPr lang="en-IN" u="none" dirty="0">
                          <a:effectLst/>
                          <a:latin typeface="Times New Roman" panose="02020603050405020304" pitchFamily="18" charset="0"/>
                          <a:cs typeface="Times New Roman" panose="02020603050405020304" pitchFamily="18" charset="0"/>
                        </a:rPr>
                        <a:t>Gender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Male / Female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172817236"/>
                  </a:ext>
                </a:extLst>
              </a:tr>
              <a:tr h="493683">
                <a:tc>
                  <a:txBody>
                    <a:bodyPr/>
                    <a:lstStyle/>
                    <a:p>
                      <a:r>
                        <a:rPr lang="en-IN" u="none" dirty="0">
                          <a:effectLst/>
                          <a:latin typeface="Times New Roman" panose="02020603050405020304" pitchFamily="18" charset="0"/>
                          <a:cs typeface="Times New Roman" panose="02020603050405020304" pitchFamily="18" charset="0"/>
                        </a:rPr>
                        <a:t>Smoker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Whether a client is smoker or not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942825112"/>
                  </a:ext>
                </a:extLst>
              </a:tr>
              <a:tr h="767342">
                <a:tc>
                  <a:txBody>
                    <a:bodyPr/>
                    <a:lstStyle/>
                    <a:p>
                      <a:r>
                        <a:rPr lang="en-IN" u="none" dirty="0">
                          <a:effectLst/>
                          <a:latin typeface="Times New Roman" panose="02020603050405020304" pitchFamily="18" charset="0"/>
                          <a:cs typeface="Times New Roman" panose="02020603050405020304" pitchFamily="18" charset="0"/>
                        </a:rPr>
                        <a:t>Region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Where the client lives southwest, southeast, northwest, northeast.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990933340"/>
                  </a:ext>
                </a:extLst>
              </a:tr>
              <a:tr h="767342">
                <a:tc>
                  <a:txBody>
                    <a:bodyPr/>
                    <a:lstStyle/>
                    <a:p>
                      <a:r>
                        <a:rPr lang="en-IN" u="none" dirty="0">
                          <a:effectLst/>
                          <a:latin typeface="Times New Roman" panose="02020603050405020304" pitchFamily="18" charset="0"/>
                          <a:cs typeface="Times New Roman" panose="02020603050405020304" pitchFamily="18" charset="0"/>
                        </a:rPr>
                        <a:t>Charges (target variable)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latin typeface="Times New Roman" panose="02020603050405020304" pitchFamily="18" charset="0"/>
                          <a:cs typeface="Times New Roman" panose="02020603050405020304" pitchFamily="18" charset="0"/>
                        </a:rPr>
                        <a:t>Insurance cost for the client to pay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4145813145"/>
                  </a:ext>
                </a:extLst>
              </a:tr>
            </a:tbl>
          </a:graphicData>
        </a:graphic>
      </p:graphicFrame>
      <p:sp>
        <p:nvSpPr>
          <p:cNvPr id="4" name="TextBox 3">
            <a:extLst>
              <a:ext uri="{FF2B5EF4-FFF2-40B4-BE49-F238E27FC236}">
                <a16:creationId xmlns:a16="http://schemas.microsoft.com/office/drawing/2014/main" xmlns="" id="{83019B6B-C6A0-4086-B645-545D1D76019B}"/>
              </a:ext>
            </a:extLst>
          </p:cNvPr>
          <p:cNvSpPr txBox="1"/>
          <p:nvPr/>
        </p:nvSpPr>
        <p:spPr>
          <a:xfrm>
            <a:off x="1415480" y="1268761"/>
            <a:ext cx="7056784" cy="892552"/>
          </a:xfrm>
          <a:prstGeom prst="rect">
            <a:avLst/>
          </a:prstGeom>
          <a:noFill/>
        </p:spPr>
        <p:txBody>
          <a:bodyPr wrap="square" rtlCol="0">
            <a:spAutoFit/>
          </a:bodyPr>
          <a:lstStyle/>
          <a:p>
            <a:pPr marL="457200" indent="-457200">
              <a:buFont typeface="Wingdings" panose="05000000000000000000" pitchFamily="2" charset="2"/>
              <a:buChar char="§"/>
            </a:pPr>
            <a:r>
              <a:rPr lang="en-US" sz="2400" dirty="0">
                <a:effectLst>
                  <a:outerShdw blurRad="38100" dist="38100" dir="2700000" algn="tl">
                    <a:srgbClr val="000000">
                      <a:alpha val="43137"/>
                    </a:srgbClr>
                  </a:outerShdw>
                </a:effectLst>
              </a:rPr>
              <a:t>The data set includes seven attributes.</a:t>
            </a:r>
          </a:p>
          <a:p>
            <a:endParaRPr lang="en-IN" sz="2800" dirty="0"/>
          </a:p>
        </p:txBody>
      </p:sp>
    </p:spTree>
    <p:extLst>
      <p:ext uri="{BB962C8B-B14F-4D97-AF65-F5344CB8AC3E}">
        <p14:creationId xmlns:p14="http://schemas.microsoft.com/office/powerpoint/2010/main" val="30233977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1CEC13-F9C1-4F91-BF38-CB10853999DA}"/>
              </a:ext>
            </a:extLst>
          </p:cNvPr>
          <p:cNvSpPr>
            <a:spLocks noGrp="1"/>
          </p:cNvSpPr>
          <p:nvPr>
            <p:ph type="title"/>
          </p:nvPr>
        </p:nvSpPr>
        <p:spPr/>
        <p:txBody>
          <a:bodyPr>
            <a:normAutofit/>
          </a:bodyPr>
          <a:lstStyle/>
          <a:p>
            <a:r>
              <a:rPr lang="en-US" sz="3200" dirty="0"/>
              <a:t>Prediction on Model</a:t>
            </a:r>
          </a:p>
        </p:txBody>
      </p:sp>
      <p:sp>
        <p:nvSpPr>
          <p:cNvPr id="3" name="Content Placeholder 2">
            <a:extLst>
              <a:ext uri="{FF2B5EF4-FFF2-40B4-BE49-F238E27FC236}">
                <a16:creationId xmlns:a16="http://schemas.microsoft.com/office/drawing/2014/main" xmlns="" id="{2BA9C580-9D19-409C-80DD-7C3EFF64F4EF}"/>
              </a:ext>
            </a:extLst>
          </p:cNvPr>
          <p:cNvSpPr>
            <a:spLocks noGrp="1"/>
          </p:cNvSpPr>
          <p:nvPr>
            <p:ph idx="1"/>
          </p:nvPr>
        </p:nvSpPr>
        <p:spPr/>
        <p:txBody>
          <a:bodyPr/>
          <a:lstStyle/>
          <a:p>
            <a:r>
              <a:rPr lang="en-US" dirty="0"/>
              <a:t>The dataset given is splitted into training  and testing data.</a:t>
            </a:r>
          </a:p>
          <a:p>
            <a:r>
              <a:rPr lang="en-US" dirty="0"/>
              <a:t>In total data, 80% data is used in training data and remaining 20% data is used for testing data.</a:t>
            </a:r>
          </a:p>
          <a:p>
            <a:r>
              <a:rPr lang="en-US" dirty="0"/>
              <a:t>The training and testing data is transformed using Principal Components analysis and then evaluated using Linear regression model.</a:t>
            </a:r>
          </a:p>
          <a:p>
            <a:r>
              <a:rPr lang="en-US" dirty="0"/>
              <a:t>The R2 and RMSE is calculated to determine the accuracy of the model.</a:t>
            </a:r>
          </a:p>
          <a:p>
            <a:endParaRPr lang="en-US" dirty="0"/>
          </a:p>
        </p:txBody>
      </p:sp>
    </p:spTree>
    <p:extLst>
      <p:ext uri="{BB962C8B-B14F-4D97-AF65-F5344CB8AC3E}">
        <p14:creationId xmlns:p14="http://schemas.microsoft.com/office/powerpoint/2010/main" val="28307966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BA64F4D-9F6E-4846-AD92-C552ACC9BC81}"/>
              </a:ext>
            </a:extLst>
          </p:cNvPr>
          <p:cNvSpPr>
            <a:spLocks noGrp="1"/>
          </p:cNvSpPr>
          <p:nvPr>
            <p:ph type="title"/>
          </p:nvPr>
        </p:nvSpPr>
        <p:spPr/>
        <p:txBody>
          <a:bodyPr>
            <a:normAutofit/>
          </a:bodyPr>
          <a:lstStyle/>
          <a:p>
            <a:r>
              <a:rPr lang="en-US" sz="3200" dirty="0"/>
              <a:t>Conclusion </a:t>
            </a:r>
          </a:p>
        </p:txBody>
      </p:sp>
      <p:sp>
        <p:nvSpPr>
          <p:cNvPr id="3" name="Content Placeholder 2">
            <a:extLst>
              <a:ext uri="{FF2B5EF4-FFF2-40B4-BE49-F238E27FC236}">
                <a16:creationId xmlns:a16="http://schemas.microsoft.com/office/drawing/2014/main" xmlns="" id="{46456A59-5BAD-43B4-97CC-CB14221BFC69}"/>
              </a:ext>
            </a:extLst>
          </p:cNvPr>
          <p:cNvSpPr>
            <a:spLocks noGrp="1"/>
          </p:cNvSpPr>
          <p:nvPr>
            <p:ph idx="1"/>
          </p:nvPr>
        </p:nvSpPr>
        <p:spPr/>
        <p:txBody>
          <a:bodyPr/>
          <a:lstStyle/>
          <a:p>
            <a:r>
              <a:rPr lang="en-US" dirty="0"/>
              <a:t>From these three models we observed that there is difference in accuracy </a:t>
            </a:r>
          </a:p>
          <a:p>
            <a:r>
              <a:rPr lang="en-US" dirty="0"/>
              <a:t>Among the three models Random Forest Regression model have the highest accuracy of 85%.</a:t>
            </a:r>
          </a:p>
          <a:p>
            <a:r>
              <a:rPr lang="en-US" dirty="0" smtClean="0"/>
              <a:t>Following table shows the R2 and MSE values of all models</a:t>
            </a:r>
          </a:p>
          <a:p>
            <a:r>
              <a:rPr lang="en-US" dirty="0" smtClean="0"/>
              <a:t>From </a:t>
            </a:r>
            <a:r>
              <a:rPr lang="en-US" dirty="0"/>
              <a:t>this we can say that the Random Forest Regression Model is more accurate than other two because </a:t>
            </a:r>
            <a:r>
              <a:rPr lang="en-US" dirty="0">
                <a:solidFill>
                  <a:srgbClr val="232629"/>
                </a:solidFill>
                <a:latin typeface="-apple-system"/>
              </a:rPr>
              <a:t>d</a:t>
            </a:r>
            <a:r>
              <a:rPr lang="en-US" b="0" i="0" dirty="0">
                <a:solidFill>
                  <a:srgbClr val="232629"/>
                </a:solidFill>
                <a:effectLst/>
                <a:latin typeface="-apple-system"/>
              </a:rPr>
              <a:t>ecision Tree is better than Linear Regression, since Trees can accurately divide the data based on Categorical Variables.</a:t>
            </a:r>
            <a:endParaRPr lang="en-US" dirty="0"/>
          </a:p>
        </p:txBody>
      </p:sp>
      <p:graphicFrame>
        <p:nvGraphicFramePr>
          <p:cNvPr id="4" name="Table 4">
            <a:extLst>
              <a:ext uri="{FF2B5EF4-FFF2-40B4-BE49-F238E27FC236}">
                <a16:creationId xmlns:a16="http://schemas.microsoft.com/office/drawing/2014/main" xmlns="" id="{7940ED87-C8D6-474F-B57F-B33CDCE17976}"/>
              </a:ext>
            </a:extLst>
          </p:cNvPr>
          <p:cNvGraphicFramePr>
            <a:graphicFrameLocks noGrp="1"/>
          </p:cNvGraphicFramePr>
          <p:nvPr>
            <p:extLst>
              <p:ext uri="{D42A27DB-BD31-4B8C-83A1-F6EECF244321}">
                <p14:modId xmlns:p14="http://schemas.microsoft.com/office/powerpoint/2010/main" val="4043640703"/>
              </p:ext>
            </p:extLst>
          </p:nvPr>
        </p:nvGraphicFramePr>
        <p:xfrm>
          <a:off x="1940560" y="5128260"/>
          <a:ext cx="7942580" cy="1112520"/>
        </p:xfrm>
        <a:graphic>
          <a:graphicData uri="http://schemas.openxmlformats.org/drawingml/2006/table">
            <a:tbl>
              <a:tblPr firstRow="1" bandRow="1">
                <a:tableStyleId>{5C22544A-7EE6-4342-B048-85BDC9FD1C3A}</a:tableStyleId>
              </a:tblPr>
              <a:tblGrid>
                <a:gridCol w="1588516">
                  <a:extLst>
                    <a:ext uri="{9D8B030D-6E8A-4147-A177-3AD203B41FA5}">
                      <a16:colId xmlns:a16="http://schemas.microsoft.com/office/drawing/2014/main" xmlns="" val="2970850819"/>
                    </a:ext>
                  </a:extLst>
                </a:gridCol>
                <a:gridCol w="1588516">
                  <a:extLst>
                    <a:ext uri="{9D8B030D-6E8A-4147-A177-3AD203B41FA5}">
                      <a16:colId xmlns:a16="http://schemas.microsoft.com/office/drawing/2014/main" xmlns="" val="1365858585"/>
                    </a:ext>
                  </a:extLst>
                </a:gridCol>
                <a:gridCol w="1588516">
                  <a:extLst>
                    <a:ext uri="{9D8B030D-6E8A-4147-A177-3AD203B41FA5}">
                      <a16:colId xmlns:a16="http://schemas.microsoft.com/office/drawing/2014/main" xmlns="" val="1975029591"/>
                    </a:ext>
                  </a:extLst>
                </a:gridCol>
                <a:gridCol w="1588516">
                  <a:extLst>
                    <a:ext uri="{9D8B030D-6E8A-4147-A177-3AD203B41FA5}">
                      <a16:colId xmlns:a16="http://schemas.microsoft.com/office/drawing/2014/main" xmlns="" val="399188817"/>
                    </a:ext>
                  </a:extLst>
                </a:gridCol>
                <a:gridCol w="1588516"/>
              </a:tblGrid>
              <a:tr h="370840">
                <a:tc>
                  <a:txBody>
                    <a:bodyPr/>
                    <a:lstStyle/>
                    <a:p>
                      <a:endParaRPr lang="en-US" dirty="0"/>
                    </a:p>
                  </a:txBody>
                  <a:tcPr/>
                </a:tc>
                <a:tc>
                  <a:txBody>
                    <a:bodyPr/>
                    <a:lstStyle/>
                    <a:p>
                      <a:pPr algn="ctr"/>
                      <a:r>
                        <a:rPr lang="en-US" dirty="0"/>
                        <a:t>MLR</a:t>
                      </a:r>
                    </a:p>
                  </a:txBody>
                  <a:tcPr/>
                </a:tc>
                <a:tc>
                  <a:txBody>
                    <a:bodyPr/>
                    <a:lstStyle/>
                    <a:p>
                      <a:pPr algn="ctr"/>
                      <a:r>
                        <a:rPr lang="en-US" dirty="0"/>
                        <a:t>RFR</a:t>
                      </a:r>
                    </a:p>
                  </a:txBody>
                  <a:tcPr/>
                </a:tc>
                <a:tc>
                  <a:txBody>
                    <a:bodyPr/>
                    <a:lstStyle/>
                    <a:p>
                      <a:pPr algn="ctr"/>
                      <a:r>
                        <a:rPr lang="en-US" dirty="0"/>
                        <a:t>MLR with PCA</a:t>
                      </a:r>
                    </a:p>
                  </a:txBody>
                  <a:tcPr/>
                </a:tc>
                <a:tc>
                  <a:txBody>
                    <a:bodyPr/>
                    <a:lstStyle/>
                    <a:p>
                      <a:pPr algn="ctr"/>
                      <a:r>
                        <a:rPr lang="en-US" dirty="0" smtClean="0"/>
                        <a:t>RFR</a:t>
                      </a:r>
                      <a:r>
                        <a:rPr lang="en-US" baseline="0" dirty="0" smtClean="0"/>
                        <a:t> with PCA</a:t>
                      </a:r>
                      <a:endParaRPr lang="en-US" dirty="0"/>
                    </a:p>
                  </a:txBody>
                  <a:tcPr/>
                </a:tc>
                <a:extLst>
                  <a:ext uri="{0D108BD9-81ED-4DB2-BD59-A6C34878D82A}">
                    <a16:rowId xmlns:a16="http://schemas.microsoft.com/office/drawing/2014/main" xmlns="" val="2982988470"/>
                  </a:ext>
                </a:extLst>
              </a:tr>
              <a:tr h="370840">
                <a:tc>
                  <a:txBody>
                    <a:bodyPr/>
                    <a:lstStyle/>
                    <a:p>
                      <a:pPr algn="ctr"/>
                      <a:r>
                        <a:rPr lang="en-US" dirty="0"/>
                        <a:t>R2</a:t>
                      </a:r>
                    </a:p>
                  </a:txBody>
                  <a:tcPr/>
                </a:tc>
                <a:tc>
                  <a:txBody>
                    <a:bodyPr/>
                    <a:lstStyle/>
                    <a:p>
                      <a:pPr algn="ctr"/>
                      <a:r>
                        <a:rPr lang="en-US" dirty="0" smtClean="0"/>
                        <a:t>0.79</a:t>
                      </a:r>
                      <a:endParaRPr lang="en-US" dirty="0"/>
                    </a:p>
                  </a:txBody>
                  <a:tcPr/>
                </a:tc>
                <a:tc>
                  <a:txBody>
                    <a:bodyPr/>
                    <a:lstStyle/>
                    <a:p>
                      <a:pPr algn="ctr"/>
                      <a:r>
                        <a:rPr lang="en-US" dirty="0"/>
                        <a:t>0.85</a:t>
                      </a:r>
                    </a:p>
                  </a:txBody>
                  <a:tcPr/>
                </a:tc>
                <a:tc>
                  <a:txBody>
                    <a:bodyPr/>
                    <a:lstStyle/>
                    <a:p>
                      <a:pPr algn="ctr"/>
                      <a:r>
                        <a:rPr lang="en-US" dirty="0" smtClean="0"/>
                        <a:t>0.93</a:t>
                      </a:r>
                      <a:endParaRPr lang="en-US" dirty="0"/>
                    </a:p>
                  </a:txBody>
                  <a:tcPr/>
                </a:tc>
                <a:tc>
                  <a:txBody>
                    <a:bodyPr/>
                    <a:lstStyle/>
                    <a:p>
                      <a:pPr algn="ctr"/>
                      <a:r>
                        <a:rPr lang="en-US" dirty="0" smtClean="0"/>
                        <a:t>0.13</a:t>
                      </a:r>
                      <a:endParaRPr lang="en-US" dirty="0"/>
                    </a:p>
                  </a:txBody>
                  <a:tcPr/>
                </a:tc>
                <a:extLst>
                  <a:ext uri="{0D108BD9-81ED-4DB2-BD59-A6C34878D82A}">
                    <a16:rowId xmlns:a16="http://schemas.microsoft.com/office/drawing/2014/main" xmlns="" val="3431551891"/>
                  </a:ext>
                </a:extLst>
              </a:tr>
              <a:tr h="370840">
                <a:tc>
                  <a:txBody>
                    <a:bodyPr/>
                    <a:lstStyle/>
                    <a:p>
                      <a:pPr algn="ctr"/>
                      <a:r>
                        <a:rPr lang="en-US" dirty="0"/>
                        <a:t>MSE</a:t>
                      </a:r>
                    </a:p>
                  </a:txBody>
                  <a:tcPr/>
                </a:tc>
                <a:tc>
                  <a:txBody>
                    <a:bodyPr/>
                    <a:lstStyle/>
                    <a:p>
                      <a:pPr algn="ctr"/>
                      <a:r>
                        <a:rPr lang="en-US" dirty="0" smtClean="0"/>
                        <a:t>5641.62</a:t>
                      </a:r>
                      <a:endParaRPr lang="en-US" dirty="0"/>
                    </a:p>
                  </a:txBody>
                  <a:tcPr/>
                </a:tc>
                <a:tc>
                  <a:txBody>
                    <a:bodyPr/>
                    <a:lstStyle/>
                    <a:p>
                      <a:pPr algn="ctr"/>
                      <a:r>
                        <a:rPr lang="en-US" dirty="0" smtClean="0"/>
                        <a:t>4860.46</a:t>
                      </a:r>
                      <a:endParaRPr lang="en-US" dirty="0"/>
                    </a:p>
                  </a:txBody>
                  <a:tcPr/>
                </a:tc>
                <a:tc>
                  <a:txBody>
                    <a:bodyPr/>
                    <a:lstStyle/>
                    <a:p>
                      <a:pPr algn="ctr"/>
                      <a:r>
                        <a:rPr lang="en-US" dirty="0" smtClean="0"/>
                        <a:t>3108.12</a:t>
                      </a:r>
                      <a:endParaRPr lang="en-US" dirty="0"/>
                    </a:p>
                  </a:txBody>
                  <a:tcPr/>
                </a:tc>
                <a:tc>
                  <a:txBody>
                    <a:bodyPr/>
                    <a:lstStyle/>
                    <a:p>
                      <a:pPr algn="ctr"/>
                      <a:r>
                        <a:rPr lang="en-US" dirty="0" smtClean="0"/>
                        <a:t>106.78</a:t>
                      </a:r>
                      <a:endParaRPr lang="en-US" dirty="0"/>
                    </a:p>
                  </a:txBody>
                  <a:tcPr/>
                </a:tc>
                <a:extLst>
                  <a:ext uri="{0D108BD9-81ED-4DB2-BD59-A6C34878D82A}">
                    <a16:rowId xmlns:a16="http://schemas.microsoft.com/office/drawing/2014/main" xmlns="" val="2159940224"/>
                  </a:ext>
                </a:extLst>
              </a:tr>
            </a:tbl>
          </a:graphicData>
        </a:graphic>
      </p:graphicFrame>
    </p:spTree>
    <p:extLst>
      <p:ext uri="{BB962C8B-B14F-4D97-AF65-F5344CB8AC3E}">
        <p14:creationId xmlns:p14="http://schemas.microsoft.com/office/powerpoint/2010/main" val="3553082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1CEECA4-6DD9-410A-A5FB-FF07DCA546CD}"/>
              </a:ext>
            </a:extLst>
          </p:cNvPr>
          <p:cNvSpPr>
            <a:spLocks noGrp="1"/>
          </p:cNvSpPr>
          <p:nvPr>
            <p:ph type="title"/>
          </p:nvPr>
        </p:nvSpPr>
        <p:spPr>
          <a:xfrm>
            <a:off x="2443162" y="3038475"/>
            <a:ext cx="7305675" cy="781050"/>
          </a:xfrm>
        </p:spPr>
        <p:txBody>
          <a:bodyPr>
            <a:normAutofit/>
          </a:bodyPr>
          <a:lstStyle/>
          <a:p>
            <a:pPr algn="ctr"/>
            <a:r>
              <a:rPr lang="en-US" sz="4800" dirty="0"/>
              <a:t>Multiple Linear Regression</a:t>
            </a:r>
            <a:endParaRPr lang="en-US" sz="6000" dirty="0"/>
          </a:p>
        </p:txBody>
      </p:sp>
    </p:spTree>
    <p:extLst>
      <p:ext uri="{BB962C8B-B14F-4D97-AF65-F5344CB8AC3E}">
        <p14:creationId xmlns:p14="http://schemas.microsoft.com/office/powerpoint/2010/main" val="3481301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2479A56-47BB-4E68-8E6B-1E07BD4F089B}"/>
              </a:ext>
            </a:extLst>
          </p:cNvPr>
          <p:cNvSpPr>
            <a:spLocks noGrp="1"/>
          </p:cNvSpPr>
          <p:nvPr>
            <p:ph type="title"/>
          </p:nvPr>
        </p:nvSpPr>
        <p:spPr>
          <a:xfrm>
            <a:off x="1371600" y="990600"/>
            <a:ext cx="9601200" cy="666750"/>
          </a:xfrm>
        </p:spPr>
        <p:txBody>
          <a:bodyPr>
            <a:normAutofit/>
          </a:bodyPr>
          <a:lstStyle/>
          <a:p>
            <a:r>
              <a:rPr lang="en-US" sz="3200" dirty="0">
                <a:latin typeface="Times New Roman" panose="02020603050405020304" pitchFamily="18" charset="0"/>
                <a:cs typeface="Times New Roman" panose="02020603050405020304" pitchFamily="18" charset="0"/>
              </a:rPr>
              <a:t>Multiple Linear Regression</a:t>
            </a:r>
          </a:p>
        </p:txBody>
      </p:sp>
      <p:sp>
        <p:nvSpPr>
          <p:cNvPr id="3" name="Content Placeholder 2">
            <a:extLst>
              <a:ext uri="{FF2B5EF4-FFF2-40B4-BE49-F238E27FC236}">
                <a16:creationId xmlns:a16="http://schemas.microsoft.com/office/drawing/2014/main" xmlns="" id="{5E45B149-A78C-4BBB-9A9D-BF989543E390}"/>
              </a:ext>
            </a:extLst>
          </p:cNvPr>
          <p:cNvSpPr>
            <a:spLocks noGrp="1"/>
          </p:cNvSpPr>
          <p:nvPr>
            <p:ph sz="half" idx="1"/>
          </p:nvPr>
        </p:nvSpPr>
        <p:spPr>
          <a:xfrm>
            <a:off x="1371600" y="2428874"/>
            <a:ext cx="9906000" cy="3581401"/>
          </a:xfrm>
        </p:spPr>
        <p:txBody>
          <a:bodyPr>
            <a:normAutofit/>
          </a:bodyPr>
          <a:lstStyle/>
          <a:p>
            <a:r>
              <a:rPr lang="en-US" dirty="0">
                <a:latin typeface="Times New Roman" panose="02020603050405020304" pitchFamily="18" charset="0"/>
                <a:cs typeface="Times New Roman" panose="02020603050405020304" pitchFamily="18" charset="0"/>
              </a:rPr>
              <a:t>Multiple linear regression can be defined as extended simple linear regression</a:t>
            </a:r>
          </a:p>
          <a:p>
            <a:r>
              <a:rPr lang="en-US" dirty="0">
                <a:latin typeface="Times New Roman" panose="02020603050405020304" pitchFamily="18" charset="0"/>
                <a:cs typeface="Times New Roman" panose="02020603050405020304" pitchFamily="18" charset="0"/>
              </a:rPr>
              <a:t>It comes under usage when we want to predict a single output depending upon multiple input or we can say that the predicted value of a variable is based upon the value of two or more different variables. </a:t>
            </a:r>
          </a:p>
          <a:p>
            <a:r>
              <a:rPr lang="en-US" dirty="0">
                <a:latin typeface="Times New Roman" panose="02020603050405020304" pitchFamily="18" charset="0"/>
                <a:cs typeface="Times New Roman" panose="02020603050405020304" pitchFamily="18" charset="0"/>
              </a:rPr>
              <a:t>The predicted variable or the variable we want to predict is called the dependent variable (or sometimes, the outcome, target or criterion variable) and the variables being used in prediction of the value of the dependent variable are called the independent variables (or sometimes, the predict, explanatory or regressor variables)</a:t>
            </a:r>
          </a:p>
        </p:txBody>
      </p:sp>
    </p:spTree>
    <p:extLst>
      <p:ext uri="{BB962C8B-B14F-4D97-AF65-F5344CB8AC3E}">
        <p14:creationId xmlns:p14="http://schemas.microsoft.com/office/powerpoint/2010/main" val="1653198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0472" y="274638"/>
            <a:ext cx="10360501" cy="922115"/>
          </a:xfrm>
        </p:spPr>
        <p:txBody>
          <a:bodyPr/>
          <a:lstStyle/>
          <a:p>
            <a:pPr algn="ctr"/>
            <a:r>
              <a:rPr lang="en-US" b="1"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Work Flow</a:t>
            </a:r>
          </a:p>
        </p:txBody>
      </p:sp>
      <p:sp>
        <p:nvSpPr>
          <p:cNvPr id="3" name="Content Placeholder 2"/>
          <p:cNvSpPr>
            <a:spLocks noGrp="1"/>
          </p:cNvSpPr>
          <p:nvPr>
            <p:ph sz="half" idx="1"/>
          </p:nvPr>
        </p:nvSpPr>
        <p:spPr>
          <a:xfrm>
            <a:off x="1373163" y="1909557"/>
            <a:ext cx="5078677" cy="4465320"/>
          </a:xfrm>
        </p:spPr>
        <p:txBody>
          <a:bodyPr>
            <a:normAutofit/>
          </a:bodyPr>
          <a:lstStyle/>
          <a:p>
            <a:r>
              <a:rPr lang="en-US" sz="2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 First step we have done the Data Analysis.  </a:t>
            </a:r>
          </a:p>
          <a:p>
            <a:r>
              <a:rPr lang="en-US" sz="2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 Second step we have pre processed the data in suitable manner for the model preparation.</a:t>
            </a:r>
          </a:p>
          <a:p>
            <a:r>
              <a:rPr lang="en-US" sz="2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 Third step we have created the linear regression model </a:t>
            </a:r>
          </a:p>
          <a:p>
            <a:r>
              <a:rPr lang="en-US" sz="2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And at Last we </a:t>
            </a:r>
            <a:r>
              <a:rPr lang="en-US" sz="2400"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builded</a:t>
            </a:r>
            <a:r>
              <a:rPr lang="en-US" sz="2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the predictive system which predicts the insurance cost after reading the input data</a:t>
            </a:r>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p>
        </p:txBody>
      </p:sp>
      <p:grpSp>
        <p:nvGrpSpPr>
          <p:cNvPr id="5" name="Diagram group">
            <a:extLst>
              <a:ext uri="{FF2B5EF4-FFF2-40B4-BE49-F238E27FC236}">
                <a16:creationId xmlns:a16="http://schemas.microsoft.com/office/drawing/2014/main" xmlns="" id="{EB8B645A-7C1D-4A72-A6B2-C3F88FC592C2}"/>
              </a:ext>
            </a:extLst>
          </p:cNvPr>
          <p:cNvGrpSpPr/>
          <p:nvPr/>
        </p:nvGrpSpPr>
        <p:grpSpPr>
          <a:xfrm>
            <a:off x="7194606" y="2341106"/>
            <a:ext cx="4096011" cy="3581401"/>
            <a:chOff x="459777" y="0"/>
            <a:chExt cx="4096011" cy="3624379"/>
          </a:xfrm>
          <a:scene3d>
            <a:camera prst="orthographicFront">
              <a:rot lat="0" lon="0" rev="0"/>
            </a:camera>
            <a:lightRig rig="balanced" dir="t">
              <a:rot lat="0" lon="0" rev="8700000"/>
            </a:lightRig>
          </a:scene3d>
        </p:grpSpPr>
        <p:sp>
          <p:nvSpPr>
            <p:cNvPr id="7" name="Shape 6">
              <a:extLst>
                <a:ext uri="{FF2B5EF4-FFF2-40B4-BE49-F238E27FC236}">
                  <a16:creationId xmlns:a16="http://schemas.microsoft.com/office/drawing/2014/main" xmlns="" id="{9E51093D-E12D-44C2-B928-BBA13B688D0B}"/>
                </a:ext>
              </a:extLst>
            </p:cNvPr>
            <p:cNvSpPr/>
            <p:nvPr/>
          </p:nvSpPr>
          <p:spPr>
            <a:xfrm rot="4396374">
              <a:off x="675266" y="740976"/>
              <a:ext cx="3214472" cy="2241694"/>
            </a:xfrm>
            <a:prstGeom prst="swooshArrow">
              <a:avLst>
                <a:gd name="adj1" fmla="val 16310"/>
                <a:gd name="adj2" fmla="val 31370"/>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3">
              <a:schemeClr val="accent2">
                <a:hueOff val="0"/>
                <a:satOff val="0"/>
                <a:lumOff val="0"/>
                <a:alphaOff val="0"/>
              </a:schemeClr>
            </a:fillRef>
            <a:effectRef idx="3">
              <a:scrgbClr r="0" g="0" b="0"/>
            </a:effectRef>
            <a:fontRef idx="minor">
              <a:schemeClr val="lt1"/>
            </a:fontRef>
          </p:style>
        </p:sp>
        <p:sp>
          <p:nvSpPr>
            <p:cNvPr id="8" name="Oval 7">
              <a:extLst>
                <a:ext uri="{FF2B5EF4-FFF2-40B4-BE49-F238E27FC236}">
                  <a16:creationId xmlns:a16="http://schemas.microsoft.com/office/drawing/2014/main" xmlns="" id="{6C679FCE-F05A-45A8-86A2-06FB1396927E}"/>
                </a:ext>
              </a:extLst>
            </p:cNvPr>
            <p:cNvSpPr/>
            <p:nvPr/>
          </p:nvSpPr>
          <p:spPr>
            <a:xfrm>
              <a:off x="2016634" y="1133478"/>
              <a:ext cx="81175" cy="81175"/>
            </a:xfrm>
            <a:prstGeom prst="ellipse">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3">
              <a:schemeClr val="accent2">
                <a:tint val="40000"/>
                <a:hueOff val="0"/>
                <a:satOff val="0"/>
                <a:lumOff val="0"/>
                <a:alphaOff val="0"/>
              </a:schemeClr>
            </a:fillRef>
            <a:effectRef idx="3">
              <a:scrgbClr r="0" g="0" b="0"/>
            </a:effectRef>
            <a:fontRef idx="minor">
              <a:schemeClr val="dk1">
                <a:hueOff val="0"/>
                <a:satOff val="0"/>
                <a:lumOff val="0"/>
                <a:alphaOff val="0"/>
              </a:schemeClr>
            </a:fontRef>
          </p:style>
        </p:sp>
        <p:sp>
          <p:nvSpPr>
            <p:cNvPr id="9" name="Oval 8">
              <a:extLst>
                <a:ext uri="{FF2B5EF4-FFF2-40B4-BE49-F238E27FC236}">
                  <a16:creationId xmlns:a16="http://schemas.microsoft.com/office/drawing/2014/main" xmlns="" id="{0BDB44B9-6121-4545-811B-F608F62643B1}"/>
                </a:ext>
              </a:extLst>
            </p:cNvPr>
            <p:cNvSpPr/>
            <p:nvPr/>
          </p:nvSpPr>
          <p:spPr>
            <a:xfrm>
              <a:off x="2723606" y="1822725"/>
              <a:ext cx="81175" cy="81175"/>
            </a:xfrm>
            <a:prstGeom prst="ellipse">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3">
              <a:schemeClr val="accent2">
                <a:tint val="40000"/>
                <a:hueOff val="0"/>
                <a:satOff val="0"/>
                <a:lumOff val="0"/>
                <a:alphaOff val="0"/>
              </a:schemeClr>
            </a:fillRef>
            <a:effectRef idx="3">
              <a:scrgbClr r="0" g="0" b="0"/>
            </a:effectRef>
            <a:fontRef idx="minor">
              <a:schemeClr val="dk1">
                <a:hueOff val="0"/>
                <a:satOff val="0"/>
                <a:lumOff val="0"/>
                <a:alphaOff val="0"/>
              </a:schemeClr>
            </a:fontRef>
          </p:style>
        </p:sp>
        <p:grpSp>
          <p:nvGrpSpPr>
            <p:cNvPr id="10" name="Group 9">
              <a:extLst>
                <a:ext uri="{FF2B5EF4-FFF2-40B4-BE49-F238E27FC236}">
                  <a16:creationId xmlns:a16="http://schemas.microsoft.com/office/drawing/2014/main" xmlns="" id="{47241802-2FD8-4A98-9B2A-8DFFA7637DE5}"/>
                </a:ext>
              </a:extLst>
            </p:cNvPr>
            <p:cNvGrpSpPr/>
            <p:nvPr/>
          </p:nvGrpSpPr>
          <p:grpSpPr>
            <a:xfrm>
              <a:off x="459777" y="0"/>
              <a:ext cx="1515524" cy="595783"/>
              <a:chOff x="459777" y="0"/>
              <a:chExt cx="1515524" cy="595783"/>
            </a:xfrm>
            <a:scene3d>
              <a:camera prst="orthographicFront">
                <a:rot lat="0" lon="0" rev="0"/>
              </a:camera>
              <a:lightRig rig="balanced" dir="t">
                <a:rot lat="0" lon="0" rev="8700000"/>
              </a:lightRig>
            </a:scene3d>
          </p:grpSpPr>
          <p:sp>
            <p:nvSpPr>
              <p:cNvPr id="20" name="Rectangle 19" descr="Staggered process showing 3 tasks arranged one below the other and two downward pointing arrows are used to indicate progression from first task to second task and second task to third task.">
                <a:extLst>
                  <a:ext uri="{FF2B5EF4-FFF2-40B4-BE49-F238E27FC236}">
                    <a16:creationId xmlns:a16="http://schemas.microsoft.com/office/drawing/2014/main" xmlns="" id="{39212797-EFFF-4E60-924C-57E7B605936B}"/>
                  </a:ext>
                </a:extLst>
              </p:cNvPr>
              <p:cNvSpPr/>
              <p:nvPr/>
            </p:nvSpPr>
            <p:spPr>
              <a:xfrm>
                <a:off x="459777" y="0"/>
                <a:ext cx="1515524" cy="595783"/>
              </a:xfrm>
              <a:prstGeom prst="rect">
                <a:avLst/>
              </a:prstGeom>
              <a:ln>
                <a:noFill/>
              </a:ln>
              <a:effectLst>
                <a:outerShdw blurRad="44450" dist="27940" dir="5400000" algn="ctr">
                  <a:srgbClr val="000000">
                    <a:alpha val="32000"/>
                  </a:srgbClr>
                </a:outerShdw>
              </a:effectLst>
              <a:sp3d>
                <a:bevelT w="190500" h="38100"/>
              </a:sp3d>
            </p:spPr>
            <p:style>
              <a:lnRef idx="0">
                <a:scrgbClr r="0" g="0" b="0"/>
              </a:lnRef>
              <a:fillRef idx="0">
                <a:schemeClr val="lt1">
                  <a:alpha val="0"/>
                  <a:hueOff val="0"/>
                  <a:satOff val="0"/>
                  <a:lumOff val="0"/>
                  <a:alphaOff val="0"/>
                </a:schemeClr>
              </a:fillRef>
              <a:effectRef idx="0">
                <a:scrgbClr r="0" g="0" b="0"/>
              </a:effectRef>
              <a:fontRef idx="minor">
                <a:schemeClr val="tx1">
                  <a:hueOff val="0"/>
                  <a:satOff val="0"/>
                  <a:lumOff val="0"/>
                  <a:alphaOff val="0"/>
                </a:schemeClr>
              </a:fontRef>
            </p:style>
          </p:sp>
          <p:sp>
            <p:nvSpPr>
              <p:cNvPr id="21" name="TextBox 20">
                <a:extLst>
                  <a:ext uri="{FF2B5EF4-FFF2-40B4-BE49-F238E27FC236}">
                    <a16:creationId xmlns:a16="http://schemas.microsoft.com/office/drawing/2014/main" xmlns="" id="{14EF4A91-C529-4524-BECF-9523D245F01C}"/>
                  </a:ext>
                </a:extLst>
              </p:cNvPr>
              <p:cNvSpPr txBox="1"/>
              <p:nvPr/>
            </p:nvSpPr>
            <p:spPr>
              <a:xfrm>
                <a:off x="459777" y="0"/>
                <a:ext cx="1515524" cy="595783"/>
              </a:xfrm>
              <a:prstGeom prst="rect">
                <a:avLst/>
              </a:prstGeom>
              <a:sp3d/>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25400" tIns="25400" rIns="25400" bIns="25400" numCol="1" spcCol="1270" anchor="b" anchorCtr="0">
                <a:noAutofit/>
              </a:bodyPr>
              <a:lstStyle/>
              <a:p>
                <a:pPr marL="0" lvl="0" indent="0" algn="ctr" defTabSz="889000">
                  <a:lnSpc>
                    <a:spcPct val="90000"/>
                  </a:lnSpc>
                  <a:spcBef>
                    <a:spcPct val="0"/>
                  </a:spcBef>
                  <a:spcAft>
                    <a:spcPct val="35000"/>
                  </a:spcAft>
                  <a:buNone/>
                </a:pPr>
                <a:r>
                  <a:rPr lang="en-US" sz="2000" b="0" i="1" kern="1200"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Analysis</a:t>
                </a:r>
              </a:p>
            </p:txBody>
          </p:sp>
        </p:grpSp>
        <p:grpSp>
          <p:nvGrpSpPr>
            <p:cNvPr id="11" name="Group 10">
              <a:extLst>
                <a:ext uri="{FF2B5EF4-FFF2-40B4-BE49-F238E27FC236}">
                  <a16:creationId xmlns:a16="http://schemas.microsoft.com/office/drawing/2014/main" xmlns="" id="{4C49072E-588D-41D0-810B-C74E525CD06B}"/>
                </a:ext>
              </a:extLst>
            </p:cNvPr>
            <p:cNvGrpSpPr/>
            <p:nvPr/>
          </p:nvGrpSpPr>
          <p:grpSpPr>
            <a:xfrm>
              <a:off x="2466823" y="876174"/>
              <a:ext cx="2088965" cy="595783"/>
              <a:chOff x="2466823" y="876174"/>
              <a:chExt cx="2088965" cy="595783"/>
            </a:xfrm>
            <a:scene3d>
              <a:camera prst="orthographicFront">
                <a:rot lat="0" lon="0" rev="0"/>
              </a:camera>
              <a:lightRig rig="balanced" dir="t">
                <a:rot lat="0" lon="0" rev="8700000"/>
              </a:lightRig>
            </a:scene3d>
          </p:grpSpPr>
          <p:sp>
            <p:nvSpPr>
              <p:cNvPr id="18" name="Rectangle 17">
                <a:extLst>
                  <a:ext uri="{FF2B5EF4-FFF2-40B4-BE49-F238E27FC236}">
                    <a16:creationId xmlns:a16="http://schemas.microsoft.com/office/drawing/2014/main" xmlns="" id="{193776E3-74E3-405B-B51C-0BBF86581892}"/>
                  </a:ext>
                </a:extLst>
              </p:cNvPr>
              <p:cNvSpPr/>
              <p:nvPr/>
            </p:nvSpPr>
            <p:spPr>
              <a:xfrm>
                <a:off x="2466823" y="876174"/>
                <a:ext cx="2088965" cy="595783"/>
              </a:xfrm>
              <a:prstGeom prst="rect">
                <a:avLst/>
              </a:prstGeom>
              <a:ln>
                <a:noFill/>
              </a:ln>
              <a:effectLst>
                <a:outerShdw blurRad="44450" dist="27940" dir="5400000" algn="ctr">
                  <a:srgbClr val="000000">
                    <a:alpha val="32000"/>
                  </a:srgbClr>
                </a:outerShdw>
              </a:effectLst>
              <a:sp3d>
                <a:bevelT w="190500" h="38100"/>
              </a:sp3d>
            </p:spPr>
            <p:style>
              <a:lnRef idx="0">
                <a:scrgbClr r="0" g="0" b="0"/>
              </a:lnRef>
              <a:fillRef idx="0">
                <a:schemeClr val="lt1">
                  <a:alpha val="0"/>
                  <a:hueOff val="0"/>
                  <a:satOff val="0"/>
                  <a:lumOff val="0"/>
                  <a:alphaOff val="0"/>
                </a:schemeClr>
              </a:fillRef>
              <a:effectRef idx="0">
                <a:scrgbClr r="0" g="0" b="0"/>
              </a:effectRef>
              <a:fontRef idx="minor">
                <a:schemeClr val="tx1">
                  <a:hueOff val="0"/>
                  <a:satOff val="0"/>
                  <a:lumOff val="0"/>
                  <a:alphaOff val="0"/>
                </a:schemeClr>
              </a:fontRef>
            </p:style>
          </p:sp>
          <p:sp>
            <p:nvSpPr>
              <p:cNvPr id="19" name="TextBox 18">
                <a:extLst>
                  <a:ext uri="{FF2B5EF4-FFF2-40B4-BE49-F238E27FC236}">
                    <a16:creationId xmlns:a16="http://schemas.microsoft.com/office/drawing/2014/main" xmlns="" id="{7244A743-A132-4E4B-8E9B-3F413CC8A6FB}"/>
                  </a:ext>
                </a:extLst>
              </p:cNvPr>
              <p:cNvSpPr txBox="1"/>
              <p:nvPr/>
            </p:nvSpPr>
            <p:spPr>
              <a:xfrm>
                <a:off x="2466823" y="876174"/>
                <a:ext cx="2088965" cy="595783"/>
              </a:xfrm>
              <a:prstGeom prst="rect">
                <a:avLst/>
              </a:prstGeom>
              <a:sp3d/>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25400" tIns="25400" rIns="25400" bIns="25400" numCol="1" spcCol="1270" anchor="ctr" anchorCtr="0">
                <a:noAutofit/>
              </a:bodyPr>
              <a:lstStyle/>
              <a:p>
                <a:pPr marL="0" lvl="0" indent="0" algn="l" defTabSz="889000">
                  <a:lnSpc>
                    <a:spcPct val="90000"/>
                  </a:lnSpc>
                  <a:spcBef>
                    <a:spcPct val="0"/>
                  </a:spcBef>
                  <a:spcAft>
                    <a:spcPct val="35000"/>
                  </a:spcAft>
                  <a:buNone/>
                </a:pPr>
                <a:r>
                  <a:rPr lang="en-US" sz="2000" i="1" kern="1200"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Pre Processing </a:t>
                </a:r>
              </a:p>
            </p:txBody>
          </p:sp>
        </p:grpSp>
        <p:grpSp>
          <p:nvGrpSpPr>
            <p:cNvPr id="12" name="Group 11">
              <a:extLst>
                <a:ext uri="{FF2B5EF4-FFF2-40B4-BE49-F238E27FC236}">
                  <a16:creationId xmlns:a16="http://schemas.microsoft.com/office/drawing/2014/main" xmlns="" id="{2933DAB9-8EF5-4439-96DE-E8978D9DF514}"/>
                </a:ext>
              </a:extLst>
            </p:cNvPr>
            <p:cNvGrpSpPr/>
            <p:nvPr/>
          </p:nvGrpSpPr>
          <p:grpSpPr>
            <a:xfrm>
              <a:off x="459777" y="1565421"/>
              <a:ext cx="2048005" cy="595783"/>
              <a:chOff x="459777" y="1565421"/>
              <a:chExt cx="2048005" cy="595783"/>
            </a:xfrm>
            <a:scene3d>
              <a:camera prst="orthographicFront">
                <a:rot lat="0" lon="0" rev="0"/>
              </a:camera>
              <a:lightRig rig="balanced" dir="t">
                <a:rot lat="0" lon="0" rev="8700000"/>
              </a:lightRig>
            </a:scene3d>
          </p:grpSpPr>
          <p:sp>
            <p:nvSpPr>
              <p:cNvPr id="16" name="Rectangle 15" descr="Staggered process showing 3 tasks arranged one below the other and two downward pointing arrows are used to indicate progression from first task to second task and second task to third task.">
                <a:extLst>
                  <a:ext uri="{FF2B5EF4-FFF2-40B4-BE49-F238E27FC236}">
                    <a16:creationId xmlns:a16="http://schemas.microsoft.com/office/drawing/2014/main" xmlns="" id="{197E4B24-7448-4FB4-A385-BDBD6055F0D3}"/>
                  </a:ext>
                </a:extLst>
              </p:cNvPr>
              <p:cNvSpPr/>
              <p:nvPr/>
            </p:nvSpPr>
            <p:spPr>
              <a:xfrm>
                <a:off x="459777" y="1565421"/>
                <a:ext cx="2048005" cy="595783"/>
              </a:xfrm>
              <a:prstGeom prst="rect">
                <a:avLst/>
              </a:prstGeom>
              <a:ln>
                <a:noFill/>
              </a:ln>
              <a:effectLst>
                <a:outerShdw blurRad="44450" dist="27940" dir="5400000" algn="ctr">
                  <a:srgbClr val="000000">
                    <a:alpha val="32000"/>
                  </a:srgbClr>
                </a:outerShdw>
              </a:effectLst>
              <a:sp3d>
                <a:bevelT w="190500" h="38100"/>
              </a:sp3d>
            </p:spPr>
            <p:style>
              <a:lnRef idx="0">
                <a:scrgbClr r="0" g="0" b="0"/>
              </a:lnRef>
              <a:fillRef idx="0">
                <a:schemeClr val="lt1">
                  <a:alpha val="0"/>
                  <a:hueOff val="0"/>
                  <a:satOff val="0"/>
                  <a:lumOff val="0"/>
                  <a:alphaOff val="0"/>
                </a:schemeClr>
              </a:fillRef>
              <a:effectRef idx="0">
                <a:scrgbClr r="0" g="0" b="0"/>
              </a:effectRef>
              <a:fontRef idx="minor">
                <a:schemeClr val="tx1">
                  <a:hueOff val="0"/>
                  <a:satOff val="0"/>
                  <a:lumOff val="0"/>
                  <a:alphaOff val="0"/>
                </a:schemeClr>
              </a:fontRef>
            </p:style>
          </p:sp>
          <p:sp>
            <p:nvSpPr>
              <p:cNvPr id="17" name="TextBox 16">
                <a:extLst>
                  <a:ext uri="{FF2B5EF4-FFF2-40B4-BE49-F238E27FC236}">
                    <a16:creationId xmlns:a16="http://schemas.microsoft.com/office/drawing/2014/main" xmlns="" id="{2ED53125-D314-436E-8650-725F6D5ED8ED}"/>
                  </a:ext>
                </a:extLst>
              </p:cNvPr>
              <p:cNvSpPr txBox="1"/>
              <p:nvPr/>
            </p:nvSpPr>
            <p:spPr>
              <a:xfrm>
                <a:off x="459777" y="1565421"/>
                <a:ext cx="2048005" cy="595783"/>
              </a:xfrm>
              <a:prstGeom prst="rect">
                <a:avLst/>
              </a:prstGeom>
              <a:sp3d/>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25400" tIns="25400" rIns="25400" bIns="25400" numCol="1" spcCol="1270" anchor="ctr" anchorCtr="0">
                <a:noAutofit/>
              </a:bodyPr>
              <a:lstStyle/>
              <a:p>
                <a:pPr marL="0" lvl="0" indent="0" algn="r" defTabSz="889000">
                  <a:lnSpc>
                    <a:spcPct val="90000"/>
                  </a:lnSpc>
                  <a:spcBef>
                    <a:spcPct val="0"/>
                  </a:spcBef>
                  <a:spcAft>
                    <a:spcPct val="35000"/>
                  </a:spcAft>
                  <a:buNone/>
                </a:pPr>
                <a:r>
                  <a:rPr lang="en-US" sz="2000" b="0" i="1" u="none" kern="1200"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Linear Regression model</a:t>
                </a:r>
              </a:p>
            </p:txBody>
          </p:sp>
        </p:grpSp>
        <p:grpSp>
          <p:nvGrpSpPr>
            <p:cNvPr id="13" name="Group 12">
              <a:extLst>
                <a:ext uri="{FF2B5EF4-FFF2-40B4-BE49-F238E27FC236}">
                  <a16:creationId xmlns:a16="http://schemas.microsoft.com/office/drawing/2014/main" xmlns="" id="{176751AF-E866-442F-A25E-8C13E8FCF8E0}"/>
                </a:ext>
              </a:extLst>
            </p:cNvPr>
            <p:cNvGrpSpPr/>
            <p:nvPr/>
          </p:nvGrpSpPr>
          <p:grpSpPr>
            <a:xfrm>
              <a:off x="2900652" y="3227129"/>
              <a:ext cx="1262267" cy="397250"/>
              <a:chOff x="2900652" y="3227129"/>
              <a:chExt cx="1262267" cy="397250"/>
            </a:xfrm>
            <a:scene3d>
              <a:camera prst="orthographicFront">
                <a:rot lat="0" lon="0" rev="0"/>
              </a:camera>
              <a:lightRig rig="balanced" dir="t">
                <a:rot lat="0" lon="0" rev="8700000"/>
              </a:lightRig>
            </a:scene3d>
          </p:grpSpPr>
          <p:sp>
            <p:nvSpPr>
              <p:cNvPr id="14" name="Rectangle 13">
                <a:extLst>
                  <a:ext uri="{FF2B5EF4-FFF2-40B4-BE49-F238E27FC236}">
                    <a16:creationId xmlns:a16="http://schemas.microsoft.com/office/drawing/2014/main" xmlns="" id="{69978721-09EF-4BDA-ABCA-79E94D8553C2}"/>
                  </a:ext>
                </a:extLst>
              </p:cNvPr>
              <p:cNvSpPr/>
              <p:nvPr/>
            </p:nvSpPr>
            <p:spPr>
              <a:xfrm flipV="1">
                <a:off x="2900652" y="3227129"/>
                <a:ext cx="1262267" cy="397250"/>
              </a:xfrm>
              <a:prstGeom prst="rect">
                <a:avLst/>
              </a:prstGeom>
              <a:ln>
                <a:noFill/>
              </a:ln>
              <a:effectLst>
                <a:outerShdw blurRad="44450" dist="27940" dir="5400000" algn="ctr">
                  <a:srgbClr val="000000">
                    <a:alpha val="32000"/>
                  </a:srgbClr>
                </a:outerShdw>
              </a:effectLst>
              <a:sp3d>
                <a:bevelT w="190500" h="38100"/>
              </a:sp3d>
            </p:spPr>
            <p:style>
              <a:lnRef idx="0">
                <a:scrgbClr r="0" g="0" b="0"/>
              </a:lnRef>
              <a:fillRef idx="0">
                <a:schemeClr val="lt1">
                  <a:alpha val="0"/>
                  <a:hueOff val="0"/>
                  <a:satOff val="0"/>
                  <a:lumOff val="0"/>
                  <a:alphaOff val="0"/>
                </a:schemeClr>
              </a:fillRef>
              <a:effectRef idx="0">
                <a:scrgbClr r="0" g="0" b="0"/>
              </a:effectRef>
              <a:fontRef idx="minor">
                <a:schemeClr val="tx1">
                  <a:hueOff val="0"/>
                  <a:satOff val="0"/>
                  <a:lumOff val="0"/>
                  <a:alphaOff val="0"/>
                </a:schemeClr>
              </a:fontRef>
            </p:style>
          </p:sp>
          <p:sp>
            <p:nvSpPr>
              <p:cNvPr id="15" name="TextBox 14">
                <a:extLst>
                  <a:ext uri="{FF2B5EF4-FFF2-40B4-BE49-F238E27FC236}">
                    <a16:creationId xmlns:a16="http://schemas.microsoft.com/office/drawing/2014/main" xmlns="" id="{E5D414CD-2AA4-4126-B1DC-D081CA122B8A}"/>
                  </a:ext>
                </a:extLst>
              </p:cNvPr>
              <p:cNvSpPr txBox="1"/>
              <p:nvPr/>
            </p:nvSpPr>
            <p:spPr>
              <a:xfrm rot="10800000">
                <a:off x="2900652" y="3227129"/>
                <a:ext cx="1262267" cy="397250"/>
              </a:xfrm>
              <a:prstGeom prst="rect">
                <a:avLst/>
              </a:prstGeom>
              <a:sp3d/>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35560" tIns="35560" rIns="35560" bIns="35560" numCol="1" spcCol="1270" anchor="t" anchorCtr="0">
                <a:noAutofit/>
              </a:bodyPr>
              <a:lstStyle/>
              <a:p>
                <a:pPr marL="0" lvl="0" indent="0" algn="ctr" defTabSz="1244600">
                  <a:lnSpc>
                    <a:spcPct val="90000"/>
                  </a:lnSpc>
                  <a:spcBef>
                    <a:spcPct val="0"/>
                  </a:spcBef>
                  <a:spcAft>
                    <a:spcPct val="35000"/>
                  </a:spcAft>
                  <a:buNone/>
                </a:pPr>
                <a:endParaRPr lang="en-IN" sz="2800" i="1" kern="12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spTree>
    <p:extLst>
      <p:ext uri="{BB962C8B-B14F-4D97-AF65-F5344CB8AC3E}">
        <p14:creationId xmlns:p14="http://schemas.microsoft.com/office/powerpoint/2010/main" val="412318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2D3290-6A23-4DCC-A85C-74B38AB984AB}"/>
              </a:ext>
            </a:extLst>
          </p:cNvPr>
          <p:cNvSpPr>
            <a:spLocks noGrp="1"/>
          </p:cNvSpPr>
          <p:nvPr>
            <p:ph type="title"/>
          </p:nvPr>
        </p:nvSpPr>
        <p:spPr>
          <a:xfrm>
            <a:off x="2999656" y="249137"/>
            <a:ext cx="5904656" cy="781662"/>
          </a:xfrm>
        </p:spPr>
        <p:txBody>
          <a:bodyPr>
            <a:normAutofit/>
          </a:bodyPr>
          <a:lstStyle/>
          <a:p>
            <a:pPr algn="ctr"/>
            <a:r>
              <a:rPr lang="en-IN" b="1"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Dataset Table</a:t>
            </a:r>
          </a:p>
        </p:txBody>
      </p:sp>
      <p:graphicFrame>
        <p:nvGraphicFramePr>
          <p:cNvPr id="3" name="Table 3">
            <a:extLst>
              <a:ext uri="{FF2B5EF4-FFF2-40B4-BE49-F238E27FC236}">
                <a16:creationId xmlns:a16="http://schemas.microsoft.com/office/drawing/2014/main" xmlns="" id="{7876F7CB-3AA5-4248-A08D-7DB346704397}"/>
              </a:ext>
            </a:extLst>
          </p:cNvPr>
          <p:cNvGraphicFramePr>
            <a:graphicFrameLocks noGrp="1"/>
          </p:cNvGraphicFramePr>
          <p:nvPr/>
        </p:nvGraphicFramePr>
        <p:xfrm>
          <a:off x="1559496" y="1955052"/>
          <a:ext cx="9577064" cy="4550613"/>
        </p:xfrm>
        <a:graphic>
          <a:graphicData uri="http://schemas.openxmlformats.org/drawingml/2006/table">
            <a:tbl>
              <a:tblPr firstRow="1" bandRow="1">
                <a:effectLst>
                  <a:reflection blurRad="6350" stA="50000" endA="300" endPos="55500" dist="101600" dir="5400000" sy="-100000" algn="bl" rotWithShape="0"/>
                </a:effectLst>
                <a:tableStyleId>{69012ECD-51FC-41F1-AA8D-1B2483CD663E}</a:tableStyleId>
              </a:tblPr>
              <a:tblGrid>
                <a:gridCol w="2736304">
                  <a:extLst>
                    <a:ext uri="{9D8B030D-6E8A-4147-A177-3AD203B41FA5}">
                      <a16:colId xmlns:a16="http://schemas.microsoft.com/office/drawing/2014/main" xmlns="" val="1693742030"/>
                    </a:ext>
                  </a:extLst>
                </a:gridCol>
                <a:gridCol w="6840760">
                  <a:extLst>
                    <a:ext uri="{9D8B030D-6E8A-4147-A177-3AD203B41FA5}">
                      <a16:colId xmlns:a16="http://schemas.microsoft.com/office/drawing/2014/main" xmlns="" val="703282473"/>
                    </a:ext>
                  </a:extLst>
                </a:gridCol>
              </a:tblGrid>
              <a:tr h="483141">
                <a:tc>
                  <a:txBody>
                    <a:bodyPr/>
                    <a:lstStyle/>
                    <a:p>
                      <a:r>
                        <a:rPr lang="en-IN" sz="2800" i="1" u="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800"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655356258"/>
                  </a:ext>
                </a:extLst>
              </a:tr>
              <a:tr h="493683">
                <a:tc>
                  <a:txBody>
                    <a:bodyPr/>
                    <a:lstStyle/>
                    <a:p>
                      <a:r>
                        <a:rPr lang="en-IN" u="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Age of the client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626590574"/>
                  </a:ext>
                </a:extLst>
              </a:tr>
              <a:tr h="493683">
                <a:tc>
                  <a:txBody>
                    <a:bodyPr/>
                    <a:lstStyle/>
                    <a:p>
                      <a:r>
                        <a:rPr lang="en-IN" u="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BMI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Body Mass Index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710136471"/>
                  </a:ext>
                </a:extLst>
              </a:tr>
              <a:tr h="523037">
                <a:tc>
                  <a:txBody>
                    <a:bodyPr/>
                    <a:lstStyle/>
                    <a:p>
                      <a:r>
                        <a:rPr lang="en-IN" u="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Children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Number of children the client have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552816460"/>
                  </a:ext>
                </a:extLst>
              </a:tr>
              <a:tr h="493683">
                <a:tc>
                  <a:txBody>
                    <a:bodyPr/>
                    <a:lstStyle/>
                    <a:p>
                      <a:r>
                        <a:rPr lang="en-IN" u="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Gender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Male / Female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172817236"/>
                  </a:ext>
                </a:extLst>
              </a:tr>
              <a:tr h="493683">
                <a:tc>
                  <a:txBody>
                    <a:bodyPr/>
                    <a:lstStyle/>
                    <a:p>
                      <a:r>
                        <a:rPr lang="en-IN" u="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Smoker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Whether a client is smoker or not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942825112"/>
                  </a:ext>
                </a:extLst>
              </a:tr>
              <a:tr h="767342">
                <a:tc>
                  <a:txBody>
                    <a:bodyPr/>
                    <a:lstStyle/>
                    <a:p>
                      <a:r>
                        <a:rPr lang="en-IN" u="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Region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Where the client lives southwest, southeast, northwest, northeast.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990933340"/>
                  </a:ext>
                </a:extLst>
              </a:tr>
              <a:tr h="767342">
                <a:tc>
                  <a:txBody>
                    <a:bodyPr/>
                    <a:lstStyle/>
                    <a:p>
                      <a:r>
                        <a:rPr lang="en-IN" u="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Charges (target variable)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Insurance cost for the client to pay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4145813145"/>
                  </a:ext>
                </a:extLst>
              </a:tr>
            </a:tbl>
          </a:graphicData>
        </a:graphic>
      </p:graphicFrame>
      <p:sp>
        <p:nvSpPr>
          <p:cNvPr id="4" name="TextBox 3">
            <a:extLst>
              <a:ext uri="{FF2B5EF4-FFF2-40B4-BE49-F238E27FC236}">
                <a16:creationId xmlns:a16="http://schemas.microsoft.com/office/drawing/2014/main" xmlns="" id="{83019B6B-C6A0-4086-B645-545D1D76019B}"/>
              </a:ext>
            </a:extLst>
          </p:cNvPr>
          <p:cNvSpPr txBox="1"/>
          <p:nvPr/>
        </p:nvSpPr>
        <p:spPr>
          <a:xfrm>
            <a:off x="1415480" y="1268761"/>
            <a:ext cx="7056784" cy="954107"/>
          </a:xfrm>
          <a:prstGeom prst="rect">
            <a:avLst/>
          </a:prstGeom>
          <a:noFill/>
        </p:spPr>
        <p:txBody>
          <a:bodyPr wrap="square" rtlCol="0">
            <a:spAutoFit/>
          </a:bodyPr>
          <a:lstStyle/>
          <a:p>
            <a:pPr marL="457200" indent="-457200">
              <a:buFont typeface="Wingdings" panose="05000000000000000000" pitchFamily="2" charset="2"/>
              <a:buChar char="v"/>
            </a:pPr>
            <a:r>
              <a:rPr lang="en-US" sz="2800" dirty="0">
                <a:effectLst>
                  <a:outerShdw blurRad="38100" dist="38100" dir="2700000" algn="tl">
                    <a:srgbClr val="000000">
                      <a:alpha val="43137"/>
                    </a:srgbClr>
                  </a:outerShdw>
                </a:effectLst>
              </a:rPr>
              <a:t>The data set includes seven attributes.</a:t>
            </a:r>
          </a:p>
          <a:p>
            <a:endParaRPr lang="en-IN" sz="2800" dirty="0"/>
          </a:p>
        </p:txBody>
      </p:sp>
    </p:spTree>
    <p:extLst>
      <p:ext uri="{BB962C8B-B14F-4D97-AF65-F5344CB8AC3E}">
        <p14:creationId xmlns:p14="http://schemas.microsoft.com/office/powerpoint/2010/main" val="1420874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F168726-79FE-411C-898F-FD906B294662}"/>
              </a:ext>
            </a:extLst>
          </p:cNvPr>
          <p:cNvSpPr>
            <a:spLocks noGrp="1"/>
          </p:cNvSpPr>
          <p:nvPr>
            <p:ph type="title"/>
          </p:nvPr>
        </p:nvSpPr>
        <p:spPr>
          <a:xfrm>
            <a:off x="1210108" y="476673"/>
            <a:ext cx="10360501" cy="804669"/>
          </a:xfrm>
        </p:spPr>
        <p:txBody>
          <a:bodyPr/>
          <a:lstStyle/>
          <a:p>
            <a:pPr algn="ctr"/>
            <a:r>
              <a:rPr lang="en-US" b="1"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Pre -processing</a:t>
            </a:r>
            <a:endParaRPr lang="en-IN" b="1" i="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6FF55A10-51F8-4395-82B3-59073BDD1096}"/>
              </a:ext>
            </a:extLst>
          </p:cNvPr>
          <p:cNvSpPr>
            <a:spLocks noGrp="1"/>
          </p:cNvSpPr>
          <p:nvPr>
            <p:ph idx="1"/>
          </p:nvPr>
        </p:nvSpPr>
        <p:spPr>
          <a:xfrm>
            <a:off x="1127449" y="1919056"/>
            <a:ext cx="10360501" cy="4462272"/>
          </a:xfrm>
        </p:spPr>
        <p:txBody>
          <a:bodyPr/>
          <a:lstStyle/>
          <a:p>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preprocessing is a technique which is used to transform the raw data in a useful and efficient format. </a:t>
            </a:r>
          </a:p>
          <a:p>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 this model data is pre processed and is converted into a suitable format by checking whether there is any null value or not. </a:t>
            </a:r>
          </a:p>
          <a:p>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 this data set we found that there is no any null value</a:t>
            </a:r>
          </a:p>
          <a:p>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Also the categorical variables are translated into numeric or binary values to represent either 0 or 1 as shown in table.</a:t>
            </a:r>
          </a:p>
          <a:p>
            <a:endPar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9010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84CD613-DBB5-426F-B136-99B6FC7076B5}"/>
              </a:ext>
            </a:extLst>
          </p:cNvPr>
          <p:cNvSpPr>
            <a:spLocks noGrp="1"/>
          </p:cNvSpPr>
          <p:nvPr>
            <p:ph type="title"/>
          </p:nvPr>
        </p:nvSpPr>
        <p:spPr>
          <a:xfrm>
            <a:off x="848932" y="206242"/>
            <a:ext cx="10360501" cy="1223963"/>
          </a:xfrm>
        </p:spPr>
        <p:txBody>
          <a:bodyPr>
            <a:normAutofit/>
          </a:bodyPr>
          <a:lstStyle/>
          <a:p>
            <a:pPr algn="ctr"/>
            <a:r>
              <a:rPr lang="en-IN" sz="4000"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Encoding</a:t>
            </a:r>
          </a:p>
        </p:txBody>
      </p:sp>
      <p:graphicFrame>
        <p:nvGraphicFramePr>
          <p:cNvPr id="3" name="Table 3">
            <a:extLst>
              <a:ext uri="{FF2B5EF4-FFF2-40B4-BE49-F238E27FC236}">
                <a16:creationId xmlns:a16="http://schemas.microsoft.com/office/drawing/2014/main" xmlns="" id="{8D54466A-C0F9-40DD-BD8A-D415751D3394}"/>
              </a:ext>
            </a:extLst>
          </p:cNvPr>
          <p:cNvGraphicFramePr>
            <a:graphicFrameLocks noGrp="1"/>
          </p:cNvGraphicFramePr>
          <p:nvPr/>
        </p:nvGraphicFramePr>
        <p:xfrm>
          <a:off x="1280462" y="2427481"/>
          <a:ext cx="2727307" cy="961256"/>
        </p:xfrm>
        <a:graphic>
          <a:graphicData uri="http://schemas.openxmlformats.org/drawingml/2006/table">
            <a:tbl>
              <a:tblPr firstRow="1" bandRow="1">
                <a:tableStyleId>{D113A9D2-9D6B-4929-AA2D-F23B5EE8CBE7}</a:tableStyleId>
              </a:tblPr>
              <a:tblGrid>
                <a:gridCol w="1402348">
                  <a:extLst>
                    <a:ext uri="{9D8B030D-6E8A-4147-A177-3AD203B41FA5}">
                      <a16:colId xmlns:a16="http://schemas.microsoft.com/office/drawing/2014/main" xmlns="" val="3551734071"/>
                    </a:ext>
                  </a:extLst>
                </a:gridCol>
                <a:gridCol w="1324959">
                  <a:extLst>
                    <a:ext uri="{9D8B030D-6E8A-4147-A177-3AD203B41FA5}">
                      <a16:colId xmlns:a16="http://schemas.microsoft.com/office/drawing/2014/main" xmlns="" val="1272226687"/>
                    </a:ext>
                  </a:extLst>
                </a:gridCol>
              </a:tblGrid>
              <a:tr h="480628">
                <a:tc>
                  <a:txBody>
                    <a:bodyPr/>
                    <a:lstStyle/>
                    <a:p>
                      <a:pPr algn="ctr"/>
                      <a:r>
                        <a:rPr lang="en-IN" b="1" dirty="0">
                          <a:effectLst>
                            <a:outerShdw blurRad="38100" dist="38100" dir="2700000" algn="tl">
                              <a:srgbClr val="000000">
                                <a:alpha val="43137"/>
                              </a:srgbClr>
                            </a:outerShdw>
                          </a:effectLst>
                        </a:rPr>
                        <a:t>Male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b="1" dirty="0">
                          <a:effectLst>
                            <a:outerShdw blurRad="38100" dist="38100" dir="2700000" algn="tl">
                              <a:srgbClr val="000000">
                                <a:alpha val="43137"/>
                              </a:srgbClr>
                            </a:outerShdw>
                          </a:effectLst>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409394789"/>
                  </a:ext>
                </a:extLst>
              </a:tr>
              <a:tr h="480628">
                <a:tc>
                  <a:txBody>
                    <a:bodyPr/>
                    <a:lstStyle/>
                    <a:p>
                      <a:pPr algn="ctr"/>
                      <a:r>
                        <a:rPr lang="en-IN" b="1" dirty="0">
                          <a:effectLst>
                            <a:outerShdw blurRad="38100" dist="38100" dir="2700000" algn="tl">
                              <a:srgbClr val="000000">
                                <a:alpha val="43137"/>
                              </a:srgbClr>
                            </a:outerShdw>
                          </a:effectLst>
                        </a:rPr>
                        <a:t>Female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b="1" dirty="0">
                          <a:effectLst>
                            <a:outerShdw blurRad="38100" dist="38100" dir="2700000" algn="tl">
                              <a:srgbClr val="000000">
                                <a:alpha val="43137"/>
                              </a:srgbClr>
                            </a:outerShdw>
                          </a:effectLst>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334522472"/>
                  </a:ext>
                </a:extLst>
              </a:tr>
            </a:tbl>
          </a:graphicData>
        </a:graphic>
      </p:graphicFrame>
      <p:sp>
        <p:nvSpPr>
          <p:cNvPr id="4" name="TextBox 3">
            <a:extLst>
              <a:ext uri="{FF2B5EF4-FFF2-40B4-BE49-F238E27FC236}">
                <a16:creationId xmlns:a16="http://schemas.microsoft.com/office/drawing/2014/main" xmlns="" id="{3F63255B-7FE8-44A2-AEB7-16B5E8051E51}"/>
              </a:ext>
            </a:extLst>
          </p:cNvPr>
          <p:cNvSpPr txBox="1"/>
          <p:nvPr/>
        </p:nvSpPr>
        <p:spPr>
          <a:xfrm>
            <a:off x="1811524" y="1770142"/>
            <a:ext cx="1872208" cy="523220"/>
          </a:xfrm>
          <a:prstGeom prst="rect">
            <a:avLst/>
          </a:prstGeom>
          <a:noFill/>
        </p:spPr>
        <p:txBody>
          <a:bodyPr wrap="square" rtlCol="0">
            <a:spAutoFit/>
          </a:bodyPr>
          <a:lstStyle/>
          <a:p>
            <a:r>
              <a:rPr lang="en-IN" sz="2800" i="1" u="sng" dirty="0">
                <a:effectLst>
                  <a:outerShdw blurRad="38100" dist="38100" dir="2700000" algn="tl">
                    <a:srgbClr val="000000">
                      <a:alpha val="43137"/>
                    </a:srgbClr>
                  </a:outerShdw>
                </a:effectLst>
              </a:rPr>
              <a:t>GENDER </a:t>
            </a:r>
          </a:p>
        </p:txBody>
      </p:sp>
      <p:graphicFrame>
        <p:nvGraphicFramePr>
          <p:cNvPr id="5" name="Table 5">
            <a:extLst>
              <a:ext uri="{FF2B5EF4-FFF2-40B4-BE49-F238E27FC236}">
                <a16:creationId xmlns:a16="http://schemas.microsoft.com/office/drawing/2014/main" xmlns="" id="{A005A887-9E78-470D-8E30-100AA8F94C49}"/>
              </a:ext>
            </a:extLst>
          </p:cNvPr>
          <p:cNvGraphicFramePr>
            <a:graphicFrameLocks noGrp="1"/>
          </p:cNvGraphicFramePr>
          <p:nvPr/>
        </p:nvGraphicFramePr>
        <p:xfrm>
          <a:off x="7597790" y="2397671"/>
          <a:ext cx="2427516" cy="878980"/>
        </p:xfrm>
        <a:graphic>
          <a:graphicData uri="http://schemas.openxmlformats.org/drawingml/2006/table">
            <a:tbl>
              <a:tblPr firstRow="1" bandRow="1">
                <a:tableStyleId>{638B1855-1B75-4FBE-930C-398BA8C253C6}</a:tableStyleId>
              </a:tblPr>
              <a:tblGrid>
                <a:gridCol w="1213758">
                  <a:extLst>
                    <a:ext uri="{9D8B030D-6E8A-4147-A177-3AD203B41FA5}">
                      <a16:colId xmlns:a16="http://schemas.microsoft.com/office/drawing/2014/main" xmlns="" val="688554258"/>
                    </a:ext>
                  </a:extLst>
                </a:gridCol>
                <a:gridCol w="1213758">
                  <a:extLst>
                    <a:ext uri="{9D8B030D-6E8A-4147-A177-3AD203B41FA5}">
                      <a16:colId xmlns:a16="http://schemas.microsoft.com/office/drawing/2014/main" xmlns="" val="1955477705"/>
                    </a:ext>
                  </a:extLst>
                </a:gridCol>
              </a:tblGrid>
              <a:tr h="439490">
                <a:tc>
                  <a:txBody>
                    <a:bodyPr/>
                    <a:lstStyle/>
                    <a:p>
                      <a:pPr algn="ctr"/>
                      <a:r>
                        <a:rPr lang="en-IN" b="1" dirty="0">
                          <a:effectLst>
                            <a:outerShdw blurRad="38100" dist="38100" dir="2700000" algn="tl">
                              <a:srgbClr val="000000">
                                <a:alpha val="43137"/>
                              </a:srgbClr>
                            </a:outerShdw>
                          </a:effectLst>
                        </a:rPr>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b="1" dirty="0">
                          <a:effectLst>
                            <a:outerShdw blurRad="38100" dist="38100" dir="2700000" algn="tl">
                              <a:srgbClr val="000000">
                                <a:alpha val="43137"/>
                              </a:srgbClr>
                            </a:outerShdw>
                          </a:effectLst>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690760683"/>
                  </a:ext>
                </a:extLst>
              </a:tr>
              <a:tr h="439490">
                <a:tc>
                  <a:txBody>
                    <a:bodyPr/>
                    <a:lstStyle/>
                    <a:p>
                      <a:pPr algn="ctr"/>
                      <a:r>
                        <a:rPr lang="en-IN" b="1" dirty="0">
                          <a:effectLst>
                            <a:outerShdw blurRad="38100" dist="38100" dir="2700000" algn="tl">
                              <a:srgbClr val="000000">
                                <a:alpha val="43137"/>
                              </a:srgbClr>
                            </a:outerShdw>
                          </a:effectLst>
                        </a:rPr>
                        <a:t>NO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b="1" dirty="0">
                          <a:effectLst>
                            <a:outerShdw blurRad="38100" dist="38100" dir="2700000" algn="tl">
                              <a:srgbClr val="000000">
                                <a:alpha val="43137"/>
                              </a:srgbClr>
                            </a:outerShdw>
                          </a:effectLst>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386146770"/>
                  </a:ext>
                </a:extLst>
              </a:tr>
            </a:tbl>
          </a:graphicData>
        </a:graphic>
      </p:graphicFrame>
      <p:sp>
        <p:nvSpPr>
          <p:cNvPr id="6" name="TextBox 5">
            <a:extLst>
              <a:ext uri="{FF2B5EF4-FFF2-40B4-BE49-F238E27FC236}">
                <a16:creationId xmlns:a16="http://schemas.microsoft.com/office/drawing/2014/main" xmlns="" id="{B7F6B1BD-0AB3-4CCA-AD72-341C96B2A5B3}"/>
              </a:ext>
            </a:extLst>
          </p:cNvPr>
          <p:cNvSpPr txBox="1"/>
          <p:nvPr/>
        </p:nvSpPr>
        <p:spPr>
          <a:xfrm>
            <a:off x="8019460" y="1770142"/>
            <a:ext cx="1584176" cy="523220"/>
          </a:xfrm>
          <a:prstGeom prst="rect">
            <a:avLst/>
          </a:prstGeom>
          <a:noFill/>
        </p:spPr>
        <p:txBody>
          <a:bodyPr wrap="square" rtlCol="0">
            <a:spAutoFit/>
          </a:bodyPr>
          <a:lstStyle/>
          <a:p>
            <a:r>
              <a:rPr lang="en-IN" sz="2800" i="1" u="sng" dirty="0">
                <a:effectLst>
                  <a:outerShdw blurRad="38100" dist="38100" dir="2700000" algn="tl">
                    <a:srgbClr val="000000">
                      <a:alpha val="43137"/>
                    </a:srgbClr>
                  </a:outerShdw>
                </a:effectLst>
              </a:rPr>
              <a:t>SMOKER</a:t>
            </a:r>
          </a:p>
        </p:txBody>
      </p:sp>
      <p:graphicFrame>
        <p:nvGraphicFramePr>
          <p:cNvPr id="7" name="Table 7">
            <a:extLst>
              <a:ext uri="{FF2B5EF4-FFF2-40B4-BE49-F238E27FC236}">
                <a16:creationId xmlns:a16="http://schemas.microsoft.com/office/drawing/2014/main" xmlns="" id="{A7FDC4C9-37A8-4D75-852A-424770F13A7A}"/>
              </a:ext>
            </a:extLst>
          </p:cNvPr>
          <p:cNvGraphicFramePr>
            <a:graphicFrameLocks noGrp="1"/>
          </p:cNvGraphicFramePr>
          <p:nvPr/>
        </p:nvGraphicFramePr>
        <p:xfrm>
          <a:off x="3246816" y="4365104"/>
          <a:ext cx="5564732" cy="1483360"/>
        </p:xfrm>
        <a:graphic>
          <a:graphicData uri="http://schemas.openxmlformats.org/drawingml/2006/table">
            <a:tbl>
              <a:tblPr firstRow="1" bandRow="1">
                <a:tableStyleId>{306799F8-075E-4A3A-A7F6-7FBC6576F1A4}</a:tableStyleId>
              </a:tblPr>
              <a:tblGrid>
                <a:gridCol w="2782366">
                  <a:extLst>
                    <a:ext uri="{9D8B030D-6E8A-4147-A177-3AD203B41FA5}">
                      <a16:colId xmlns:a16="http://schemas.microsoft.com/office/drawing/2014/main" xmlns="" val="4259449933"/>
                    </a:ext>
                  </a:extLst>
                </a:gridCol>
                <a:gridCol w="2782366">
                  <a:extLst>
                    <a:ext uri="{9D8B030D-6E8A-4147-A177-3AD203B41FA5}">
                      <a16:colId xmlns:a16="http://schemas.microsoft.com/office/drawing/2014/main" xmlns="" val="3955306806"/>
                    </a:ext>
                  </a:extLst>
                </a:gridCol>
              </a:tblGrid>
              <a:tr h="370840">
                <a:tc>
                  <a:txBody>
                    <a:bodyPr/>
                    <a:lstStyle/>
                    <a:p>
                      <a:pPr algn="ctr"/>
                      <a:r>
                        <a:rPr lang="en-IN" b="1" dirty="0">
                          <a:effectLst>
                            <a:outerShdw blurRad="38100" dist="38100" dir="2700000" algn="tl">
                              <a:srgbClr val="000000">
                                <a:alpha val="43137"/>
                              </a:srgbClr>
                            </a:outerShdw>
                          </a:effectLst>
                        </a:rPr>
                        <a:t>SOUTHEAST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i="0" dirty="0">
                          <a:effectLst>
                            <a:outerShdw blurRad="38100" dist="38100" dir="2700000" algn="tl">
                              <a:srgbClr val="000000">
                                <a:alpha val="43137"/>
                              </a:srgbClr>
                            </a:outerShdw>
                          </a:effectLst>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957519209"/>
                  </a:ext>
                </a:extLst>
              </a:tr>
              <a:tr h="370840">
                <a:tc>
                  <a:txBody>
                    <a:bodyPr/>
                    <a:lstStyle/>
                    <a:p>
                      <a:pPr algn="ctr"/>
                      <a:r>
                        <a:rPr lang="en-IN" b="1" dirty="0">
                          <a:effectLst>
                            <a:outerShdw blurRad="38100" dist="38100" dir="2700000" algn="tl">
                              <a:srgbClr val="000000">
                                <a:alpha val="43137"/>
                              </a:srgbClr>
                            </a:outerShdw>
                          </a:effectLst>
                        </a:rPr>
                        <a:t>SOUTHWEST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i="0" dirty="0">
                          <a:effectLst>
                            <a:outerShdw blurRad="38100" dist="38100" dir="2700000" algn="tl">
                              <a:srgbClr val="000000">
                                <a:alpha val="43137"/>
                              </a:srgbClr>
                            </a:outerShdw>
                          </a:effectLst>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479797675"/>
                  </a:ext>
                </a:extLst>
              </a:tr>
              <a:tr h="370840">
                <a:tc>
                  <a:txBody>
                    <a:bodyPr/>
                    <a:lstStyle/>
                    <a:p>
                      <a:pPr algn="ctr"/>
                      <a:r>
                        <a:rPr lang="en-IN" b="1" dirty="0">
                          <a:effectLst>
                            <a:outerShdw blurRad="38100" dist="38100" dir="2700000" algn="tl">
                              <a:srgbClr val="000000">
                                <a:alpha val="43137"/>
                              </a:srgbClr>
                            </a:outerShdw>
                          </a:effectLst>
                        </a:rPr>
                        <a:t>NORTHEAST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i="0" dirty="0">
                          <a:effectLst>
                            <a:outerShdw blurRad="38100" dist="38100" dir="2700000" algn="tl">
                              <a:srgbClr val="000000">
                                <a:alpha val="43137"/>
                              </a:srgbClr>
                            </a:outerShdw>
                          </a:effectLst>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836704609"/>
                  </a:ext>
                </a:extLst>
              </a:tr>
              <a:tr h="370840">
                <a:tc>
                  <a:txBody>
                    <a:bodyPr/>
                    <a:lstStyle/>
                    <a:p>
                      <a:pPr algn="ctr"/>
                      <a:r>
                        <a:rPr lang="en-IN" b="1" dirty="0">
                          <a:effectLst>
                            <a:outerShdw blurRad="38100" dist="38100" dir="2700000" algn="tl">
                              <a:srgbClr val="000000">
                                <a:alpha val="43137"/>
                              </a:srgbClr>
                            </a:outerShdw>
                          </a:effectLst>
                        </a:rPr>
                        <a:t>NORTHWEST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b="1" i="0" dirty="0">
                          <a:effectLst>
                            <a:outerShdw blurRad="38100" dist="38100" dir="2700000" algn="tl">
                              <a:srgbClr val="000000">
                                <a:alpha val="43137"/>
                              </a:srgbClr>
                            </a:outerShdw>
                          </a:effectLst>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498495527"/>
                  </a:ext>
                </a:extLst>
              </a:tr>
            </a:tbl>
          </a:graphicData>
        </a:graphic>
      </p:graphicFrame>
      <p:sp>
        <p:nvSpPr>
          <p:cNvPr id="8" name="TextBox 7">
            <a:extLst>
              <a:ext uri="{FF2B5EF4-FFF2-40B4-BE49-F238E27FC236}">
                <a16:creationId xmlns:a16="http://schemas.microsoft.com/office/drawing/2014/main" xmlns="" id="{F0664D0A-0FBE-49EA-B971-25A46DF6AF84}"/>
              </a:ext>
            </a:extLst>
          </p:cNvPr>
          <p:cNvSpPr txBox="1"/>
          <p:nvPr/>
        </p:nvSpPr>
        <p:spPr>
          <a:xfrm>
            <a:off x="5159896" y="3723324"/>
            <a:ext cx="1402829" cy="523220"/>
          </a:xfrm>
          <a:prstGeom prst="rect">
            <a:avLst/>
          </a:prstGeom>
          <a:noFill/>
        </p:spPr>
        <p:txBody>
          <a:bodyPr wrap="square" rtlCol="0">
            <a:spAutoFit/>
          </a:bodyPr>
          <a:lstStyle/>
          <a:p>
            <a:r>
              <a:rPr lang="en-IN" sz="2800" i="1" u="sng" dirty="0">
                <a:effectLst>
                  <a:outerShdw blurRad="38100" dist="38100" dir="2700000" algn="tl">
                    <a:srgbClr val="000000">
                      <a:alpha val="43137"/>
                    </a:srgbClr>
                  </a:outerShdw>
                </a:effectLst>
              </a:rPr>
              <a:t>REGION</a:t>
            </a:r>
            <a:r>
              <a:rPr lang="en-IN" sz="2800" dirty="0"/>
              <a:t> </a:t>
            </a:r>
          </a:p>
        </p:txBody>
      </p:sp>
    </p:spTree>
    <p:extLst>
      <p:ext uri="{BB962C8B-B14F-4D97-AF65-F5344CB8AC3E}">
        <p14:creationId xmlns:p14="http://schemas.microsoft.com/office/powerpoint/2010/main" val="3161590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1201CD-DDBA-429A-87AC-3B167CD8C414}"/>
              </a:ext>
            </a:extLst>
          </p:cNvPr>
          <p:cNvSpPr>
            <a:spLocks noGrp="1"/>
          </p:cNvSpPr>
          <p:nvPr>
            <p:ph type="title"/>
          </p:nvPr>
        </p:nvSpPr>
        <p:spPr>
          <a:xfrm>
            <a:off x="1220472" y="661963"/>
            <a:ext cx="10360501" cy="661888"/>
          </a:xfrm>
        </p:spPr>
        <p:txBody>
          <a:bodyPr>
            <a:normAutofit fontScale="90000"/>
          </a:bodyPr>
          <a:lstStyle/>
          <a:p>
            <a:pPr algn="ctr"/>
            <a:r>
              <a:rPr lang="en-IN" b="1"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Splitting the data</a:t>
            </a:r>
          </a:p>
        </p:txBody>
      </p:sp>
      <p:sp>
        <p:nvSpPr>
          <p:cNvPr id="3" name="Content Placeholder 2">
            <a:extLst>
              <a:ext uri="{FF2B5EF4-FFF2-40B4-BE49-F238E27FC236}">
                <a16:creationId xmlns:a16="http://schemas.microsoft.com/office/drawing/2014/main" xmlns="" id="{8645E4B8-9B4D-4B51-9333-D60D272CA44F}"/>
              </a:ext>
            </a:extLst>
          </p:cNvPr>
          <p:cNvSpPr>
            <a:spLocks noGrp="1"/>
          </p:cNvSpPr>
          <p:nvPr>
            <p:ph idx="1"/>
          </p:nvPr>
        </p:nvSpPr>
        <p:spPr>
          <a:xfrm>
            <a:off x="1220472" y="1916833"/>
            <a:ext cx="10360501" cy="4454141"/>
          </a:xfrm>
        </p:spPr>
        <p:txBody>
          <a:bodyPr/>
          <a:lstStyle/>
          <a:p>
            <a:r>
              <a:rPr lang="en-IN" dirty="0">
                <a:latin typeface="Times New Roman" panose="02020603050405020304" pitchFamily="18" charset="0"/>
                <a:cs typeface="Times New Roman" panose="02020603050405020304" pitchFamily="18" charset="0"/>
              </a:rPr>
              <a:t>After the data encoding, data is </a:t>
            </a:r>
            <a:r>
              <a:rPr lang="en-IN" dirty="0" err="1">
                <a:latin typeface="Times New Roman" panose="02020603050405020304" pitchFamily="18" charset="0"/>
                <a:cs typeface="Times New Roman" panose="02020603050405020304" pitchFamily="18" charset="0"/>
              </a:rPr>
              <a:t>splited</a:t>
            </a:r>
            <a:r>
              <a:rPr lang="en-IN" dirty="0">
                <a:latin typeface="Times New Roman" panose="02020603050405020304" pitchFamily="18" charset="0"/>
                <a:cs typeface="Times New Roman" panose="02020603050405020304" pitchFamily="18" charset="0"/>
              </a:rPr>
              <a:t> into features and target</a:t>
            </a:r>
          </a:p>
          <a:p>
            <a:r>
              <a:rPr lang="en-IN" dirty="0">
                <a:latin typeface="Times New Roman" panose="02020603050405020304" pitchFamily="18" charset="0"/>
                <a:cs typeface="Times New Roman" panose="02020603050405020304" pitchFamily="18" charset="0"/>
              </a:rPr>
              <a:t>The Charges is set as a target in Y variable and the rest of all are set into X variable on which the insurance cost will be predicted by using algorithm</a:t>
            </a:r>
          </a:p>
          <a:p>
            <a:r>
              <a:rPr lang="en-IN" dirty="0">
                <a:latin typeface="Times New Roman" panose="02020603050405020304" pitchFamily="18" charset="0"/>
                <a:cs typeface="Times New Roman" panose="02020603050405020304" pitchFamily="18" charset="0"/>
              </a:rPr>
              <a:t>Also further the Data is </a:t>
            </a:r>
            <a:r>
              <a:rPr lang="en-IN" dirty="0" err="1">
                <a:latin typeface="Times New Roman" panose="02020603050405020304" pitchFamily="18" charset="0"/>
                <a:cs typeface="Times New Roman" panose="02020603050405020304" pitchFamily="18" charset="0"/>
              </a:rPr>
              <a:t>splitted</a:t>
            </a:r>
            <a:r>
              <a:rPr lang="en-IN" dirty="0">
                <a:latin typeface="Times New Roman" panose="02020603050405020304" pitchFamily="18" charset="0"/>
                <a:cs typeface="Times New Roman" panose="02020603050405020304" pitchFamily="18" charset="0"/>
              </a:rPr>
              <a:t> into  training data and testing data. In which the 80% of data is training data used to predict the insurance and the 20% of the data is testing data. </a:t>
            </a:r>
          </a:p>
          <a:p>
            <a:endParaRPr lang="en-IN" dirty="0"/>
          </a:p>
        </p:txBody>
      </p:sp>
    </p:spTree>
    <p:extLst>
      <p:ext uri="{BB962C8B-B14F-4D97-AF65-F5344CB8AC3E}">
        <p14:creationId xmlns:p14="http://schemas.microsoft.com/office/powerpoint/2010/main" val="129779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purl.org/dc/dcmitype/"/>
    <ds:schemaRef ds:uri="71af3243-3dd4-4a8d-8c0d-dd76da1f02a5"/>
    <ds:schemaRef ds:uri="16c05727-aa75-4e4a-9b5f-8a80a1165891"/>
    <ds:schemaRef ds:uri="http://purl.org/dc/elements/1.1/"/>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Crop design</Template>
  <TotalTime>286</TotalTime>
  <Words>1529</Words>
  <Application>Microsoft Office PowerPoint</Application>
  <PresentationFormat>Widescreen</PresentationFormat>
  <Paragraphs>204</Paragraphs>
  <Slides>29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-apple-system</vt:lpstr>
      <vt:lpstr>Calibri</vt:lpstr>
      <vt:lpstr>Franklin Gothic Book</vt:lpstr>
      <vt:lpstr>Times New Roman</vt:lpstr>
      <vt:lpstr>Wingdings</vt:lpstr>
      <vt:lpstr>Crop</vt:lpstr>
      <vt:lpstr>Insurance Cost Prediction   Group No: 29</vt:lpstr>
      <vt:lpstr>Problem Statement</vt:lpstr>
      <vt:lpstr>Multiple Linear Regression</vt:lpstr>
      <vt:lpstr>Multiple Linear Regression</vt:lpstr>
      <vt:lpstr>Work Flow</vt:lpstr>
      <vt:lpstr>Dataset Table</vt:lpstr>
      <vt:lpstr>Data Pre -processing</vt:lpstr>
      <vt:lpstr>Data Encoding</vt:lpstr>
      <vt:lpstr>Splitting the data</vt:lpstr>
      <vt:lpstr>Prediction on training data and testing data</vt:lpstr>
      <vt:lpstr>The Predictive System </vt:lpstr>
      <vt:lpstr>Random Forest Regression</vt:lpstr>
      <vt:lpstr>Random Forest Regression </vt:lpstr>
      <vt:lpstr>Dataset Used</vt:lpstr>
      <vt:lpstr>Data Pre-processing</vt:lpstr>
      <vt:lpstr>Data Visualization</vt:lpstr>
      <vt:lpstr>PowerPoint Presentation</vt:lpstr>
      <vt:lpstr>PowerPoint Presentation</vt:lpstr>
      <vt:lpstr>Prediction on Model</vt:lpstr>
      <vt:lpstr>PowerPoint Presentation</vt:lpstr>
      <vt:lpstr>Multiple Linear Regression using Principal Component Analysis </vt:lpstr>
      <vt:lpstr>Principal Component Analysis</vt:lpstr>
      <vt:lpstr>Dataset Used</vt:lpstr>
      <vt:lpstr>Prediction on Model</vt:lpstr>
      <vt:lpstr>Random Forest Regression using Principal Component Analysis </vt:lpstr>
      <vt:lpstr>Principal Component Analysis</vt:lpstr>
      <vt:lpstr>Dataset Used</vt:lpstr>
      <vt:lpstr>Prediction on Model</vt:lpstr>
      <vt:lpstr>Conclusion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Insurance Cost Prediction</dc:title>
  <dc:creator>11 Rutuja Gadi</dc:creator>
  <cp:lastModifiedBy>Microsoft account</cp:lastModifiedBy>
  <cp:revision>16</cp:revision>
  <dcterms:created xsi:type="dcterms:W3CDTF">2021-09-11T15:56:33Z</dcterms:created>
  <dcterms:modified xsi:type="dcterms:W3CDTF">2021-11-27T05:26:18Z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